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xlsx" ContentType="application/vnd.openxmlformats-officedocument.spreadsheetml.sheet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3004800" cy="9753600"/>
  <p:notesSz cx="6858000" cy="9144000"/>
  <p:defaultTextStyle>
    <a:lvl1pPr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497F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308B16">
              <a:alpha val="3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9" d="100"/>
          <a:sy n="59" d="100"/>
        </p:scale>
        <p:origin x="-1808" y="-10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package" Target="../embeddings/Microsoft_Excel_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3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package" Target="../embeddings/Microsoft_Excel_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package" Target="../embeddings/Microsoft_Excel_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package" Target="../embeddings/Microsoft_Excel_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package" Target="../embeddings/Microsoft_Excel_Sheet6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package" Target="../embeddings/Microsoft_Excel_Sheet7.xlsx"/><Relationship Id="rId1" Type="http://schemas.openxmlformats.org/officeDocument/2006/relationships/image" Target="../media/image6.png"/><Relationship Id="rId2" Type="http://schemas.openxmlformats.org/officeDocument/2006/relationships/image" Target="../media/image7.png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package" Target="../embeddings/Microsoft_Excel_Sheet8.xlsx"/><Relationship Id="rId1" Type="http://schemas.openxmlformats.org/officeDocument/2006/relationships/image" Target="../media/image6.png"/><Relationship Id="rId2" Type="http://schemas.openxmlformats.org/officeDocument/2006/relationships/image" Target="../media/image7.png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package" Target="../embeddings/Microsoft_Excel_Sheet9.xlsx"/><Relationship Id="rId1" Type="http://schemas.openxmlformats.org/officeDocument/2006/relationships/image" Target="../media/image6.png"/><Relationship Id="rId2" Type="http://schemas.openxmlformats.org/officeDocument/2006/relationships/image" Target="../media/image7.pn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title>
      <c:tx>
        <c:rich>
          <a:bodyPr rot="0"/>
          <a:lstStyle/>
          <a:p>
            <a:pPr lvl="0"/>
            <a:endParaRPr lang="en-US"/>
          </a:p>
        </c:rich>
      </c:tx>
      <c:layout/>
      <c:overlay val="1"/>
    </c:title>
    <c:autoTitleDeleted val="0"/>
    <c:view3D>
      <c:rotX val="2"/>
      <c:hPercent val="52"/>
      <c:rotY val="23"/>
      <c:depthPercent val="31"/>
      <c:rAngAx val="0"/>
      <c:perspective val="30"/>
    </c:view3D>
    <c:floor>
      <c:thickness val="0"/>
      <c:spPr>
        <a:noFill/>
        <a:ln>
          <a:noFill/>
        </a:ln>
        <a:effectLst/>
      </c:spPr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0.005"/>
          <c:y val="0.005"/>
          <c:w val="1.0"/>
          <c:h val="1.0"/>
        </c:manualLayout>
      </c:layout>
      <c:bar3DChart>
        <c:barDir val="col"/>
        <c:grouping val="clustered"/>
        <c:varyColors val="0"/>
        <c:ser>
          <c:idx val="0"/>
          <c:order val="0"/>
          <c:tx>
            <c:v/>
          </c:tx>
          <c:spPr>
            <a:blipFill rotWithShape="1">
              <a:blip xmlns:r="http://schemas.openxmlformats.org/officeDocument/2006/relationships" r:embed="rId1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127000" dir="78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dPt>
            <c:idx val="0"/>
            <c:invertIfNegative val="1"/>
            <c:bubble3D val="0"/>
            <c:spPr>
              <a:blipFill rotWithShape="1">
                <a:blip xmlns:r="http://schemas.openxmlformats.org/officeDocument/2006/relationships" r:embed="rId1"/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blurRad="127000" dir="7800000" algn="tl">
                  <a:srgbClr val="000000">
                    <a:alpha val="50000"/>
                  </a:srgbClr>
                </a:outerShdw>
              </a:effectLst>
            </c:spPr>
          </c:dPt>
          <c:dPt>
            <c:idx val="1"/>
            <c:invertIfNegative val="1"/>
            <c:bubble3D val="0"/>
            <c:spPr>
              <a:blipFill rotWithShape="1">
                <a:blip xmlns:r="http://schemas.openxmlformats.org/officeDocument/2006/relationships" r:embed="rId2"/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blurRad="127000" dir="7800000" algn="tl">
                  <a:srgbClr val="000000">
                    <a:alpha val="50000"/>
                  </a:srgbClr>
                </a:outerShdw>
              </a:effectLst>
            </c:spPr>
          </c:dPt>
          <c:dLbls>
            <c:numFmt formatCode="#,##0.00" sourceLinked="0"/>
            <c:txPr>
              <a:bodyPr/>
              <a:lstStyle/>
              <a:p>
                <a:pPr lvl="0">
                  <a:defRPr sz="2520" b="0" i="0" u="none" strike="noStrike">
                    <a:solidFill>
                      <a:srgbClr val="FFFFFF"/>
                    </a:solidFill>
                    <a:effectLst>
                      <a:outerShdw dist="38100" dir="2700000" rotWithShape="0">
                        <a:srgbClr val="000000"/>
                      </a:outerShdw>
                    </a:effectLst>
                    <a:latin typeface="DIN Alternate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Lit>
              <c:ptCount val="2"/>
              <c:pt idx="0">
                <c:v>Paranaguamirim </c:v>
              </c:pt>
              <c:pt idx="1">
                <c:v>Kurt Meinert</c:v>
              </c:pt>
            </c:strLit>
          </c:cat>
          <c:val>
            <c:numLit>
              <c:formatCode>General</c:formatCode>
              <c:ptCount val="2"/>
              <c:pt idx="0">
                <c:v>4.17</c:v>
              </c:pt>
              <c:pt idx="1">
                <c:v>7.34</c:v>
              </c:pt>
            </c:numLit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shape val="cylinder"/>
        <c:axId val="-2122629608"/>
        <c:axId val="-2122626200"/>
        <c:axId val="-2122622760"/>
      </c:bar3DChart>
      <c:catAx>
        <c:axId val="-21226296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2070" b="0" i="0" u="none" strike="noStrike">
                <a:solidFill>
                  <a:srgbClr val="FFFFFF"/>
                </a:solidFill>
                <a:effectLst/>
                <a:latin typeface="DIN Alternate"/>
              </a:defRPr>
            </a:pPr>
            <a:endParaRPr lang="en-US"/>
          </a:p>
        </c:txPr>
        <c:crossAx val="-2122626200"/>
        <c:crosses val="autoZero"/>
        <c:auto val="1"/>
        <c:lblAlgn val="ctr"/>
        <c:lblOffset val="100"/>
        <c:noMultiLvlLbl val="1"/>
      </c:catAx>
      <c:valAx>
        <c:axId val="-212262620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2070" b="0" i="0" u="none" strike="noStrike">
                <a:solidFill>
                  <a:srgbClr val="FFFFFF"/>
                </a:solidFill>
                <a:effectLst/>
                <a:latin typeface="DIN Alternate"/>
              </a:defRPr>
            </a:pPr>
            <a:endParaRPr lang="en-US"/>
          </a:p>
        </c:txPr>
        <c:crossAx val="-2122629608"/>
        <c:crosses val="autoZero"/>
        <c:crossBetween val="between"/>
        <c:majorUnit val="2.0"/>
        <c:minorUnit val="1.0"/>
      </c:valAx>
      <c:serAx>
        <c:axId val="-2122622760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/>
            <a:endParaRPr lang="en-US"/>
          </a:p>
        </c:txPr>
        <c:crossAx val="-2122626200"/>
        <c:crosses val="autoZero"/>
        <c:tickLblSkip val="1"/>
      </c:ser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autoTitleDeleted val="1"/>
    <c:view3D>
      <c:rotX val="2"/>
      <c:hPercent val="49"/>
      <c:rotY val="23"/>
      <c:depthPercent val="31"/>
      <c:rAngAx val="0"/>
      <c:perspective val="30"/>
    </c:view3D>
    <c:floor>
      <c:thickness val="0"/>
      <c:spPr>
        <a:noFill/>
        <a:ln>
          <a:noFill/>
        </a:ln>
        <a:effectLst/>
      </c:spPr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0.005"/>
          <c:y val="0.005"/>
          <c:w val="1.0"/>
          <c:h val="1.0"/>
        </c:manualLayout>
      </c:layout>
      <c:bar3DChart>
        <c:barDir val="col"/>
        <c:grouping val="clustered"/>
        <c:varyColors val="0"/>
        <c:ser>
          <c:idx val="0"/>
          <c:order val="0"/>
          <c:tx>
            <c:v>Paranaguamirim</c:v>
          </c:tx>
          <c:spPr>
            <a:solidFill>
              <a:srgbClr val="5E86B8"/>
            </a:solidFill>
            <a:ln w="12700" cap="flat">
              <a:noFill/>
              <a:miter lim="400000"/>
            </a:ln>
            <a:effectLst>
              <a:outerShdw blurRad="127000" dir="7800000" algn="tl">
                <a:srgbClr val="000000">
                  <a:alpha val="50000"/>
                </a:srgbClr>
              </a:outerShdw>
            </a:effectLst>
          </c:spPr>
          <c:invertIfNegative val="0"/>
          <c:dPt>
            <c:idx val="0"/>
            <c:invertIfNegative val="1"/>
            <c:bubble3D val="0"/>
            <c:spPr>
              <a:solidFill>
                <a:srgbClr val="5E86B8"/>
              </a:solidFill>
              <a:ln w="12700" cap="flat">
                <a:noFill/>
                <a:miter lim="400000"/>
              </a:ln>
              <a:effectLst>
                <a:outerShdw blurRad="127000" dir="7800000" algn="tl">
                  <a:srgbClr val="000000">
                    <a:alpha val="50000"/>
                  </a:srgbClr>
                </a:outerShdw>
              </a:effectLst>
            </c:spPr>
          </c:dPt>
          <c:dPt>
            <c:idx val="1"/>
            <c:invertIfNegative val="1"/>
            <c:bubble3D val="0"/>
            <c:spPr>
              <a:solidFill>
                <a:srgbClr val="94B9DA"/>
              </a:solidFill>
              <a:ln w="12700" cap="flat">
                <a:noFill/>
                <a:miter lim="400000"/>
              </a:ln>
              <a:effectLst>
                <a:outerShdw blurRad="127000" dir="7800000" algn="tl">
                  <a:srgbClr val="000000">
                    <a:alpha val="50000"/>
                  </a:srgbClr>
                </a:outerShdw>
              </a:effectLst>
            </c:spPr>
          </c:dPt>
          <c:dPt>
            <c:idx val="2"/>
            <c:invertIfNegative val="1"/>
            <c:bubble3D val="0"/>
            <c:spPr>
              <a:solidFill>
                <a:srgbClr val="002C64"/>
              </a:solidFill>
              <a:ln w="12700" cap="flat">
                <a:noFill/>
                <a:miter lim="400000"/>
              </a:ln>
              <a:effectLst>
                <a:outerShdw blurRad="127000" dir="7800000" algn="tl">
                  <a:srgbClr val="000000">
                    <a:alpha val="50000"/>
                  </a:srgbClr>
                </a:outerShdw>
              </a:effectLst>
            </c:spPr>
          </c:dPt>
          <c:dPt>
            <c:idx val="3"/>
            <c:invertIfNegative val="1"/>
            <c:bubble3D val="0"/>
            <c:spPr>
              <a:solidFill>
                <a:srgbClr val="5B9AD1"/>
              </a:solidFill>
              <a:ln w="12700" cap="flat">
                <a:noFill/>
                <a:miter lim="400000"/>
              </a:ln>
              <a:effectLst>
                <a:outerShdw blurRad="127000" dir="7800000" algn="tl">
                  <a:srgbClr val="000000">
                    <a:alpha val="50000"/>
                  </a:srgbClr>
                </a:outerShdw>
              </a:effectLst>
            </c:spPr>
          </c:dPt>
          <c:dLbls>
            <c:numFmt formatCode="#,##0" sourceLinked="0"/>
            <c:txPr>
              <a:bodyPr/>
              <a:lstStyle/>
              <a:p>
                <a:pPr lvl="0">
                  <a:defRPr sz="2520" b="0" i="0" u="none" strike="noStrike">
                    <a:solidFill>
                      <a:srgbClr val="FFFFFF"/>
                    </a:solidFill>
                    <a:effectLst>
                      <a:outerShdw dist="38100" dir="2700000" rotWithShape="0">
                        <a:srgbClr val="000000"/>
                      </a:outerShdw>
                    </a:effectLst>
                    <a:latin typeface="DIN Alternate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Lit>
              <c:ptCount val="4"/>
              <c:pt idx="0">
                <c:v>Saúde</c:v>
              </c:pt>
              <c:pt idx="1">
                <c:v>Educação</c:v>
              </c:pt>
              <c:pt idx="2">
                <c:v>Lazer</c:v>
              </c:pt>
              <c:pt idx="3">
                <c:v>Assistência Social</c:v>
              </c:pt>
            </c:strLit>
          </c:cat>
          <c:val>
            <c:numLit>
              <c:formatCode>General</c:formatCode>
              <c:ptCount val="4"/>
              <c:pt idx="0">
                <c:v>1.0</c:v>
              </c:pt>
              <c:pt idx="1">
                <c:v>6.0</c:v>
              </c:pt>
              <c:pt idx="2">
                <c:v>3.0</c:v>
              </c:pt>
              <c:pt idx="3">
                <c:v>1.0E-5</c:v>
              </c:pt>
            </c:numLit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shape val="cylinder"/>
        <c:axId val="-2125528056"/>
        <c:axId val="-2125537400"/>
        <c:axId val="-2125544856"/>
      </c:bar3DChart>
      <c:catAx>
        <c:axId val="-21255280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2070" b="0" i="0" u="none" strike="noStrike">
                <a:solidFill>
                  <a:srgbClr val="FFFFFF"/>
                </a:solidFill>
                <a:effectLst/>
                <a:latin typeface="DIN Alternate"/>
              </a:defRPr>
            </a:pPr>
            <a:endParaRPr lang="en-US"/>
          </a:p>
        </c:txPr>
        <c:crossAx val="-2125537400"/>
        <c:crosses val="autoZero"/>
        <c:auto val="1"/>
        <c:lblAlgn val="ctr"/>
        <c:lblOffset val="100"/>
        <c:noMultiLvlLbl val="1"/>
      </c:catAx>
      <c:valAx>
        <c:axId val="-212553740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2070" b="0" i="0" u="none" strike="noStrike">
                <a:solidFill>
                  <a:srgbClr val="FFFFFF"/>
                </a:solidFill>
                <a:effectLst/>
                <a:latin typeface="DIN Alternate"/>
              </a:defRPr>
            </a:pPr>
            <a:endParaRPr lang="en-US"/>
          </a:p>
        </c:txPr>
        <c:crossAx val="-2125528056"/>
        <c:crosses val="autoZero"/>
        <c:crossBetween val="between"/>
        <c:majorUnit val="1.5"/>
        <c:minorUnit val="0.75"/>
      </c:valAx>
      <c:serAx>
        <c:axId val="-2125544856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/>
            <a:endParaRPr lang="en-US"/>
          </a:p>
        </c:txPr>
        <c:crossAx val="-2125537400"/>
        <c:crosses val="autoZero"/>
        <c:tickLblSkip val="1"/>
      </c:ser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autoTitleDeleted val="1"/>
    <c:view3D>
      <c:rotX val="2"/>
      <c:hPercent val="49"/>
      <c:rotY val="23"/>
      <c:depthPercent val="31"/>
      <c:rAngAx val="0"/>
      <c:perspective val="30"/>
    </c:view3D>
    <c:floor>
      <c:thickness val="0"/>
      <c:spPr>
        <a:noFill/>
        <a:ln>
          <a:noFill/>
        </a:ln>
        <a:effectLst/>
      </c:spPr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0.005"/>
          <c:y val="0.005"/>
          <c:w val="1.0"/>
          <c:h val="1.0"/>
        </c:manualLayout>
      </c:layout>
      <c:bar3DChart>
        <c:barDir val="col"/>
        <c:grouping val="clustered"/>
        <c:varyColors val="0"/>
        <c:ser>
          <c:idx val="0"/>
          <c:order val="0"/>
          <c:tx>
            <c:v>Kurt Meinert</c:v>
          </c:tx>
          <c:spPr>
            <a:solidFill>
              <a:srgbClr val="32642C"/>
            </a:solidFill>
            <a:ln w="12700" cap="flat">
              <a:noFill/>
              <a:miter lim="400000"/>
            </a:ln>
            <a:effectLst>
              <a:outerShdw blurRad="127000" dir="7800000" algn="tl">
                <a:srgbClr val="000000">
                  <a:alpha val="50000"/>
                </a:srgbClr>
              </a:outerShdw>
            </a:effectLst>
          </c:spPr>
          <c:invertIfNegative val="0"/>
          <c:dPt>
            <c:idx val="0"/>
            <c:invertIfNegative val="1"/>
            <c:bubble3D val="0"/>
            <c:spPr>
              <a:solidFill>
                <a:srgbClr val="32642C"/>
              </a:solidFill>
              <a:ln w="12700" cap="flat">
                <a:noFill/>
                <a:miter lim="400000"/>
              </a:ln>
              <a:effectLst>
                <a:outerShdw blurRad="127000" dir="7800000" algn="tl">
                  <a:srgbClr val="000000">
                    <a:alpha val="50000"/>
                  </a:srgbClr>
                </a:outerShdw>
              </a:effectLst>
            </c:spPr>
          </c:dPt>
          <c:dPt>
            <c:idx val="1"/>
            <c:invertIfNegative val="1"/>
            <c:bubble3D val="0"/>
            <c:spPr>
              <a:solidFill>
                <a:srgbClr val="92B976"/>
              </a:solidFill>
              <a:ln w="12700" cap="flat">
                <a:noFill/>
                <a:miter lim="400000"/>
              </a:ln>
              <a:effectLst>
                <a:outerShdw blurRad="127000" dir="7800000" algn="tl">
                  <a:srgbClr val="000000">
                    <a:alpha val="50000"/>
                  </a:srgbClr>
                </a:outerShdw>
              </a:effectLst>
            </c:spPr>
          </c:dPt>
          <c:dPt>
            <c:idx val="2"/>
            <c:invertIfNegative val="1"/>
            <c:bubble3D val="0"/>
            <c:spPr>
              <a:solidFill>
                <a:srgbClr val="112D16"/>
              </a:solidFill>
              <a:ln w="12700" cap="flat">
                <a:noFill/>
                <a:miter lim="400000"/>
              </a:ln>
              <a:effectLst>
                <a:outerShdw blurRad="127000" dir="7800000" algn="tl">
                  <a:srgbClr val="000000">
                    <a:alpha val="50000"/>
                  </a:srgbClr>
                </a:outerShdw>
              </a:effectLst>
            </c:spPr>
          </c:dPt>
          <c:dPt>
            <c:idx val="3"/>
            <c:invertIfNegative val="1"/>
            <c:bubble3D val="0"/>
            <c:spPr>
              <a:solidFill>
                <a:srgbClr val="5D9B44"/>
              </a:solidFill>
              <a:ln w="12700" cap="flat">
                <a:noFill/>
                <a:miter lim="400000"/>
              </a:ln>
              <a:effectLst>
                <a:outerShdw blurRad="127000" dir="7800000" algn="tl">
                  <a:srgbClr val="000000">
                    <a:alpha val="50000"/>
                  </a:srgbClr>
                </a:outerShdw>
              </a:effectLst>
            </c:spPr>
          </c:dPt>
          <c:dLbls>
            <c:numFmt formatCode="#,##0" sourceLinked="0"/>
            <c:txPr>
              <a:bodyPr/>
              <a:lstStyle/>
              <a:p>
                <a:pPr lvl="0">
                  <a:defRPr sz="2520" b="0" i="0" u="none" strike="noStrike">
                    <a:solidFill>
                      <a:srgbClr val="FFFFFF"/>
                    </a:solidFill>
                    <a:effectLst>
                      <a:outerShdw dist="38100" dir="2700000" rotWithShape="0">
                        <a:srgbClr val="000000"/>
                      </a:outerShdw>
                    </a:effectLst>
                    <a:latin typeface="DIN Alternate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Lit>
              <c:ptCount val="4"/>
              <c:pt idx="0">
                <c:v>Saúde</c:v>
              </c:pt>
              <c:pt idx="1">
                <c:v>Educação</c:v>
              </c:pt>
              <c:pt idx="2">
                <c:v>Lazer</c:v>
              </c:pt>
              <c:pt idx="3">
                <c:v>Assistência Social</c:v>
              </c:pt>
            </c:strLit>
          </c:cat>
          <c:val>
            <c:numLit>
              <c:formatCode>General</c:formatCode>
              <c:ptCount val="4"/>
              <c:pt idx="0">
                <c:v>2.0</c:v>
              </c:pt>
              <c:pt idx="1">
                <c:v>5.0</c:v>
              </c:pt>
              <c:pt idx="2">
                <c:v>2.0</c:v>
              </c:pt>
              <c:pt idx="3">
                <c:v>1.0</c:v>
              </c:pt>
            </c:numLit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shape val="cylinder"/>
        <c:axId val="-2125629864"/>
        <c:axId val="-2125636120"/>
        <c:axId val="-2125642296"/>
      </c:bar3DChart>
      <c:catAx>
        <c:axId val="-21256298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2070" b="0" i="0" u="none" strike="noStrike">
                <a:solidFill>
                  <a:srgbClr val="FFFFFF"/>
                </a:solidFill>
                <a:effectLst/>
                <a:latin typeface="DIN Alternate"/>
              </a:defRPr>
            </a:pPr>
            <a:endParaRPr lang="en-US"/>
          </a:p>
        </c:txPr>
        <c:crossAx val="-2125636120"/>
        <c:crosses val="autoZero"/>
        <c:auto val="1"/>
        <c:lblAlgn val="ctr"/>
        <c:lblOffset val="100"/>
        <c:noMultiLvlLbl val="1"/>
      </c:catAx>
      <c:valAx>
        <c:axId val="-212563612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2070" b="0" i="0" u="none" strike="noStrike">
                <a:solidFill>
                  <a:srgbClr val="FFFFFF"/>
                </a:solidFill>
                <a:effectLst/>
                <a:latin typeface="DIN Alternate"/>
              </a:defRPr>
            </a:pPr>
            <a:endParaRPr lang="en-US"/>
          </a:p>
        </c:txPr>
        <c:crossAx val="-2125629864"/>
        <c:crosses val="autoZero"/>
        <c:crossBetween val="between"/>
        <c:majorUnit val="1.25"/>
        <c:minorUnit val="0.625"/>
      </c:valAx>
      <c:serAx>
        <c:axId val="-2125642296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/>
            <a:endParaRPr lang="en-US"/>
          </a:p>
        </c:txPr>
        <c:crossAx val="-2125636120"/>
        <c:crosses val="autoZero"/>
        <c:tickLblSkip val="1"/>
      </c:ser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autoTitleDeleted val="1"/>
    <c:view3D>
      <c:rotX val="2"/>
      <c:hPercent val="49"/>
      <c:rotY val="23"/>
      <c:depthPercent val="31"/>
      <c:rAngAx val="0"/>
      <c:perspective val="30"/>
    </c:view3D>
    <c:floor>
      <c:thickness val="0"/>
      <c:spPr>
        <a:noFill/>
        <a:ln>
          <a:noFill/>
        </a:ln>
        <a:effectLst/>
      </c:spPr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0.005"/>
          <c:y val="0.005"/>
          <c:w val="1.0"/>
          <c:h val="1.0"/>
        </c:manualLayout>
      </c:layout>
      <c:bar3DChart>
        <c:barDir val="col"/>
        <c:grouping val="clustered"/>
        <c:varyColors val="0"/>
        <c:ser>
          <c:idx val="0"/>
          <c:order val="0"/>
          <c:tx>
            <c:v>Paranaguamirim</c:v>
          </c:tx>
          <c:spPr>
            <a:solidFill>
              <a:srgbClr val="5E86B8"/>
            </a:solidFill>
            <a:ln w="12700" cap="flat">
              <a:noFill/>
              <a:miter lim="400000"/>
            </a:ln>
            <a:effectLst>
              <a:outerShdw blurRad="127000" dir="7800000" algn="tl">
                <a:srgbClr val="000000">
                  <a:alpha val="50000"/>
                </a:srgbClr>
              </a:outerShdw>
            </a:effectLst>
          </c:spPr>
          <c:invertIfNegative val="0"/>
          <c:dPt>
            <c:idx val="0"/>
            <c:invertIfNegative val="1"/>
            <c:bubble3D val="0"/>
            <c:spPr>
              <a:solidFill>
                <a:srgbClr val="5E86B8"/>
              </a:solidFill>
              <a:ln w="12700" cap="flat">
                <a:noFill/>
                <a:miter lim="400000"/>
              </a:ln>
              <a:effectLst>
                <a:outerShdw blurRad="127000" dir="7800000" algn="tl">
                  <a:srgbClr val="000000">
                    <a:alpha val="50000"/>
                  </a:srgbClr>
                </a:outerShdw>
              </a:effectLst>
            </c:spPr>
          </c:dPt>
          <c:dPt>
            <c:idx val="1"/>
            <c:invertIfNegative val="1"/>
            <c:bubble3D val="0"/>
            <c:spPr>
              <a:solidFill>
                <a:srgbClr val="94B9DA"/>
              </a:solidFill>
              <a:ln w="12700" cap="flat">
                <a:noFill/>
                <a:miter lim="400000"/>
              </a:ln>
              <a:effectLst>
                <a:outerShdw blurRad="127000" dir="7800000" algn="tl">
                  <a:srgbClr val="000000">
                    <a:alpha val="50000"/>
                  </a:srgbClr>
                </a:outerShdw>
              </a:effectLst>
            </c:spPr>
          </c:dPt>
          <c:dPt>
            <c:idx val="2"/>
            <c:invertIfNegative val="1"/>
            <c:bubble3D val="0"/>
            <c:spPr>
              <a:solidFill>
                <a:srgbClr val="002C64"/>
              </a:solidFill>
              <a:ln w="12700" cap="flat">
                <a:noFill/>
                <a:miter lim="400000"/>
              </a:ln>
              <a:effectLst>
                <a:outerShdw blurRad="127000" dir="7800000" algn="tl">
                  <a:srgbClr val="000000">
                    <a:alpha val="50000"/>
                  </a:srgbClr>
                </a:outerShdw>
              </a:effectLst>
            </c:spPr>
          </c:dPt>
          <c:dPt>
            <c:idx val="3"/>
            <c:invertIfNegative val="1"/>
            <c:bubble3D val="0"/>
            <c:spPr>
              <a:solidFill>
                <a:srgbClr val="5B9AD1"/>
              </a:solidFill>
              <a:ln w="12700" cap="flat">
                <a:noFill/>
                <a:miter lim="400000"/>
              </a:ln>
              <a:effectLst>
                <a:outerShdw blurRad="127000" dir="7800000" algn="tl">
                  <a:srgbClr val="000000">
                    <a:alpha val="50000"/>
                  </a:srgbClr>
                </a:outerShdw>
              </a:effectLst>
            </c:spPr>
          </c:dPt>
          <c:dLbls>
            <c:numFmt formatCode="#,##0.0&quot;%&quot;" sourceLinked="0"/>
            <c:txPr>
              <a:bodyPr/>
              <a:lstStyle/>
              <a:p>
                <a:pPr lvl="0">
                  <a:defRPr sz="2520" b="0" i="0" u="none" strike="noStrike">
                    <a:solidFill>
                      <a:srgbClr val="FFFFFF"/>
                    </a:solidFill>
                    <a:effectLst>
                      <a:outerShdw dist="38100" dir="2700000" rotWithShape="0">
                        <a:srgbClr val="000000"/>
                      </a:outerShdw>
                    </a:effectLst>
                    <a:latin typeface="DIN Alternate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Lit>
              <c:ptCount val="4"/>
              <c:pt idx="0">
                <c:v>Água</c:v>
              </c:pt>
              <c:pt idx="1">
                <c:v>Luz</c:v>
              </c:pt>
              <c:pt idx="2">
                <c:v>Coleta de Lixo</c:v>
              </c:pt>
              <c:pt idx="3">
                <c:v>Pavimentação</c:v>
              </c:pt>
            </c:strLit>
          </c:cat>
          <c:val>
            <c:numLit>
              <c:formatCode>General</c:formatCode>
              <c:ptCount val="4"/>
              <c:pt idx="0">
                <c:v>99.79</c:v>
              </c:pt>
              <c:pt idx="1">
                <c:v>98.9</c:v>
              </c:pt>
              <c:pt idx="2">
                <c:v>100.0</c:v>
              </c:pt>
              <c:pt idx="3">
                <c:v>30.06</c:v>
              </c:pt>
            </c:numLit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shape val="cylinder"/>
        <c:axId val="-2122015688"/>
        <c:axId val="-2122012232"/>
        <c:axId val="-2122008872"/>
      </c:bar3DChart>
      <c:catAx>
        <c:axId val="-21220156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1200" b="0" i="0" u="none" strike="noStrike">
                <a:solidFill>
                  <a:srgbClr val="FFFFFF"/>
                </a:solidFill>
                <a:effectLst/>
                <a:latin typeface="DIN Alternate"/>
              </a:defRPr>
            </a:pPr>
            <a:endParaRPr lang="en-US"/>
          </a:p>
        </c:txPr>
        <c:crossAx val="-2122012232"/>
        <c:crosses val="autoZero"/>
        <c:auto val="1"/>
        <c:lblAlgn val="ctr"/>
        <c:lblOffset val="100"/>
        <c:noMultiLvlLbl val="1"/>
      </c:catAx>
      <c:valAx>
        <c:axId val="-212201223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2070" b="0" i="0" u="none" strike="noStrike">
                <a:solidFill>
                  <a:srgbClr val="FFFFFF"/>
                </a:solidFill>
                <a:effectLst/>
                <a:latin typeface="DIN Alternate"/>
              </a:defRPr>
            </a:pPr>
            <a:endParaRPr lang="en-US"/>
          </a:p>
        </c:txPr>
        <c:crossAx val="-2122015688"/>
        <c:crosses val="autoZero"/>
        <c:crossBetween val="between"/>
        <c:majorUnit val="25.0"/>
        <c:minorUnit val="12.5"/>
      </c:valAx>
      <c:serAx>
        <c:axId val="-2122008872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/>
            <a:endParaRPr lang="en-US"/>
          </a:p>
        </c:txPr>
        <c:crossAx val="-2122012232"/>
        <c:crosses val="autoZero"/>
        <c:tickLblSkip val="1"/>
      </c:ser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autoTitleDeleted val="1"/>
    <c:view3D>
      <c:rotX val="2"/>
      <c:hPercent val="49"/>
      <c:rotY val="23"/>
      <c:depthPercent val="31"/>
      <c:rAngAx val="0"/>
      <c:perspective val="30"/>
    </c:view3D>
    <c:floor>
      <c:thickness val="0"/>
      <c:spPr>
        <a:noFill/>
        <a:ln>
          <a:noFill/>
        </a:ln>
        <a:effectLst/>
      </c:spPr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0.005"/>
          <c:y val="0.005"/>
          <c:w val="1.0"/>
          <c:h val="1.0"/>
        </c:manualLayout>
      </c:layout>
      <c:bar3DChart>
        <c:barDir val="col"/>
        <c:grouping val="clustered"/>
        <c:varyColors val="0"/>
        <c:ser>
          <c:idx val="0"/>
          <c:order val="0"/>
          <c:tx>
            <c:v>Kurt Meinert</c:v>
          </c:tx>
          <c:spPr>
            <a:solidFill>
              <a:srgbClr val="32642C"/>
            </a:solidFill>
            <a:ln w="12700" cap="flat">
              <a:noFill/>
              <a:miter lim="400000"/>
            </a:ln>
            <a:effectLst>
              <a:outerShdw blurRad="127000" dir="7800000" algn="tl">
                <a:srgbClr val="000000">
                  <a:alpha val="50000"/>
                </a:srgbClr>
              </a:outerShdw>
            </a:effectLst>
          </c:spPr>
          <c:invertIfNegative val="0"/>
          <c:dPt>
            <c:idx val="0"/>
            <c:invertIfNegative val="1"/>
            <c:bubble3D val="0"/>
            <c:spPr>
              <a:solidFill>
                <a:srgbClr val="32642C"/>
              </a:solidFill>
              <a:ln w="12700" cap="flat">
                <a:noFill/>
                <a:miter lim="400000"/>
              </a:ln>
              <a:effectLst>
                <a:outerShdw blurRad="127000" dir="7800000" algn="tl">
                  <a:srgbClr val="000000">
                    <a:alpha val="50000"/>
                  </a:srgbClr>
                </a:outerShdw>
              </a:effectLst>
            </c:spPr>
          </c:dPt>
          <c:dPt>
            <c:idx val="1"/>
            <c:invertIfNegative val="1"/>
            <c:bubble3D val="0"/>
            <c:spPr>
              <a:solidFill>
                <a:srgbClr val="92B976"/>
              </a:solidFill>
              <a:ln w="12700" cap="flat">
                <a:noFill/>
                <a:miter lim="400000"/>
              </a:ln>
              <a:effectLst>
                <a:outerShdw blurRad="127000" dir="7800000" algn="tl">
                  <a:srgbClr val="000000">
                    <a:alpha val="50000"/>
                  </a:srgbClr>
                </a:outerShdw>
              </a:effectLst>
            </c:spPr>
          </c:dPt>
          <c:dPt>
            <c:idx val="2"/>
            <c:invertIfNegative val="1"/>
            <c:bubble3D val="0"/>
            <c:spPr>
              <a:solidFill>
                <a:srgbClr val="112D16"/>
              </a:solidFill>
              <a:ln w="12700" cap="flat">
                <a:noFill/>
                <a:miter lim="400000"/>
              </a:ln>
              <a:effectLst>
                <a:outerShdw blurRad="127000" dir="7800000" algn="tl">
                  <a:srgbClr val="000000">
                    <a:alpha val="50000"/>
                  </a:srgbClr>
                </a:outerShdw>
              </a:effectLst>
            </c:spPr>
          </c:dPt>
          <c:dPt>
            <c:idx val="3"/>
            <c:invertIfNegative val="1"/>
            <c:bubble3D val="0"/>
            <c:spPr>
              <a:solidFill>
                <a:srgbClr val="5D9B44"/>
              </a:solidFill>
              <a:ln w="12700" cap="flat">
                <a:noFill/>
                <a:miter lim="400000"/>
              </a:ln>
              <a:effectLst>
                <a:outerShdw blurRad="127000" dir="7800000" algn="tl">
                  <a:srgbClr val="000000">
                    <a:alpha val="50000"/>
                  </a:srgbClr>
                </a:outerShdw>
              </a:effectLst>
            </c:spPr>
          </c:dPt>
          <c:dLbls>
            <c:numFmt formatCode="#,##0.0&quot; % &quot;" sourceLinked="0"/>
            <c:txPr>
              <a:bodyPr/>
              <a:lstStyle/>
              <a:p>
                <a:pPr lvl="0">
                  <a:defRPr sz="2520" b="0" i="0" u="none" strike="noStrike">
                    <a:solidFill>
                      <a:srgbClr val="FFFFFF"/>
                    </a:solidFill>
                    <a:effectLst>
                      <a:outerShdw dist="38100" dir="2700000" rotWithShape="0">
                        <a:srgbClr val="000000"/>
                      </a:outerShdw>
                    </a:effectLst>
                    <a:latin typeface="DIN Alternate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Lit>
              <c:ptCount val="4"/>
              <c:pt idx="0">
                <c:v>Água</c:v>
              </c:pt>
              <c:pt idx="1">
                <c:v>Luz</c:v>
              </c:pt>
              <c:pt idx="2">
                <c:v>Coleta de Lixo</c:v>
              </c:pt>
              <c:pt idx="3">
                <c:v>Pavimentação</c:v>
              </c:pt>
            </c:strLit>
          </c:cat>
          <c:val>
            <c:numLit>
              <c:formatCode>General</c:formatCode>
              <c:ptCount val="4"/>
              <c:pt idx="0">
                <c:v>89.85</c:v>
              </c:pt>
              <c:pt idx="1">
                <c:v>86.93</c:v>
              </c:pt>
              <c:pt idx="2">
                <c:v>100.0</c:v>
              </c:pt>
              <c:pt idx="3">
                <c:v>16.12</c:v>
              </c:pt>
            </c:numLit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shape val="cylinder"/>
        <c:axId val="-2121956232"/>
        <c:axId val="-2121952776"/>
        <c:axId val="-2121949416"/>
      </c:bar3DChart>
      <c:catAx>
        <c:axId val="-21219562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1200" b="0" i="0" u="none" strike="noStrike">
                <a:solidFill>
                  <a:srgbClr val="FFFFFF"/>
                </a:solidFill>
                <a:effectLst/>
                <a:latin typeface="DIN Alternate"/>
              </a:defRPr>
            </a:pPr>
            <a:endParaRPr lang="en-US"/>
          </a:p>
        </c:txPr>
        <c:crossAx val="-2121952776"/>
        <c:crosses val="autoZero"/>
        <c:auto val="1"/>
        <c:lblAlgn val="ctr"/>
        <c:lblOffset val="100"/>
        <c:noMultiLvlLbl val="1"/>
      </c:catAx>
      <c:valAx>
        <c:axId val="-2121952776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2070" b="0" i="0" u="none" strike="noStrike">
                <a:solidFill>
                  <a:srgbClr val="FFFFFF"/>
                </a:solidFill>
                <a:effectLst/>
                <a:latin typeface="DIN Alternate"/>
              </a:defRPr>
            </a:pPr>
            <a:endParaRPr lang="en-US"/>
          </a:p>
        </c:txPr>
        <c:crossAx val="-2121956232"/>
        <c:crosses val="autoZero"/>
        <c:crossBetween val="between"/>
        <c:majorUnit val="25.0"/>
        <c:minorUnit val="12.5"/>
      </c:valAx>
      <c:serAx>
        <c:axId val="-2121949416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/>
            <a:endParaRPr lang="en-US"/>
          </a:p>
        </c:txPr>
        <c:crossAx val="-2121952776"/>
        <c:crosses val="autoZero"/>
        <c:tickLblSkip val="1"/>
      </c:ser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title>
      <c:tx>
        <c:rich>
          <a:bodyPr rot="0"/>
          <a:lstStyle/>
          <a:p>
            <a:pPr lvl="0"/>
            <a:endParaRPr lang="en-US"/>
          </a:p>
        </c:rich>
      </c:tx>
      <c:layout/>
      <c:overlay val="1"/>
    </c:title>
    <c:autoTitleDeleted val="0"/>
    <c:view3D>
      <c:rotX val="2"/>
      <c:hPercent val="52"/>
      <c:rotY val="23"/>
      <c:depthPercent val="31"/>
      <c:rAngAx val="0"/>
      <c:perspective val="30"/>
    </c:view3D>
    <c:floor>
      <c:thickness val="0"/>
      <c:spPr>
        <a:noFill/>
        <a:ln>
          <a:noFill/>
        </a:ln>
        <a:effectLst/>
      </c:spPr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0.005"/>
          <c:y val="0.005"/>
          <c:w val="1.0"/>
          <c:h val="1.0"/>
        </c:manualLayout>
      </c:layout>
      <c:bar3DChart>
        <c:barDir val="col"/>
        <c:grouping val="clustered"/>
        <c:varyColors val="0"/>
        <c:ser>
          <c:idx val="0"/>
          <c:order val="0"/>
          <c:tx>
            <c:v/>
          </c:tx>
          <c:spPr>
            <a:blipFill rotWithShape="1">
              <a:blip xmlns:r="http://schemas.openxmlformats.org/officeDocument/2006/relationships" r:embed="rId1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127000" dir="78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dPt>
            <c:idx val="0"/>
            <c:invertIfNegative val="1"/>
            <c:bubble3D val="0"/>
            <c:spPr>
              <a:blipFill rotWithShape="1">
                <a:blip xmlns:r="http://schemas.openxmlformats.org/officeDocument/2006/relationships" r:embed="rId1"/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blurRad="127000" dir="7800000" algn="tl">
                  <a:srgbClr val="000000">
                    <a:alpha val="50000"/>
                  </a:srgbClr>
                </a:outerShdw>
              </a:effectLst>
            </c:spPr>
          </c:dPt>
          <c:dPt>
            <c:idx val="1"/>
            <c:invertIfNegative val="1"/>
            <c:bubble3D val="0"/>
            <c:spPr>
              <a:blipFill rotWithShape="1">
                <a:blip xmlns:r="http://schemas.openxmlformats.org/officeDocument/2006/relationships" r:embed="rId2"/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blurRad="127000" dir="7800000" algn="tl">
                  <a:srgbClr val="000000">
                    <a:alpha val="50000"/>
                  </a:srgbClr>
                </a:outerShdw>
              </a:effectLst>
            </c:spPr>
          </c:dPt>
          <c:dLbls>
            <c:numFmt formatCode="#,##0&quot; % do bairro&quot;" sourceLinked="0"/>
            <c:txPr>
              <a:bodyPr/>
              <a:lstStyle/>
              <a:p>
                <a:pPr lvl="0">
                  <a:defRPr sz="2520" b="0" i="0" u="none" strike="noStrike">
                    <a:solidFill>
                      <a:srgbClr val="FFFFFF"/>
                    </a:solidFill>
                    <a:effectLst>
                      <a:outerShdw dist="38100" dir="2700000" rotWithShape="0">
                        <a:srgbClr val="000000"/>
                      </a:outerShdw>
                    </a:effectLst>
                    <a:latin typeface="DIN Alternate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Lit>
              <c:ptCount val="2"/>
              <c:pt idx="0">
                <c:v>Paranaguamirim </c:v>
              </c:pt>
              <c:pt idx="1">
                <c:v>Kurt Meinert</c:v>
              </c:pt>
            </c:strLit>
          </c:cat>
          <c:val>
            <c:numLit>
              <c:formatCode>General</c:formatCode>
              <c:ptCount val="2"/>
              <c:pt idx="0">
                <c:v>45.0</c:v>
              </c:pt>
              <c:pt idx="1">
                <c:v>39.0</c:v>
              </c:pt>
            </c:numLit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shape val="cylinder"/>
        <c:axId val="-2122550456"/>
        <c:axId val="-2122547000"/>
        <c:axId val="-2122543560"/>
      </c:bar3DChart>
      <c:catAx>
        <c:axId val="-21225504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2070" b="0" i="0" u="none" strike="noStrike">
                <a:solidFill>
                  <a:srgbClr val="FFFFFF"/>
                </a:solidFill>
                <a:effectLst/>
                <a:latin typeface="DIN Alternate"/>
              </a:defRPr>
            </a:pPr>
            <a:endParaRPr lang="en-US"/>
          </a:p>
        </c:txPr>
        <c:crossAx val="-2122547000"/>
        <c:crosses val="autoZero"/>
        <c:auto val="1"/>
        <c:lblAlgn val="ctr"/>
        <c:lblOffset val="100"/>
        <c:noMultiLvlLbl val="1"/>
      </c:catAx>
      <c:valAx>
        <c:axId val="-212254700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2070" b="0" i="0" u="none" strike="noStrike">
                <a:solidFill>
                  <a:srgbClr val="FFFFFF"/>
                </a:solidFill>
                <a:effectLst/>
                <a:latin typeface="DIN Alternate"/>
              </a:defRPr>
            </a:pPr>
            <a:endParaRPr lang="en-US"/>
          </a:p>
        </c:txPr>
        <c:crossAx val="-2122550456"/>
        <c:crosses val="autoZero"/>
        <c:crossBetween val="between"/>
        <c:majorUnit val="1.75"/>
        <c:minorUnit val="0.875"/>
      </c:valAx>
      <c:serAx>
        <c:axId val="-2122543560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/>
            <a:endParaRPr lang="en-US"/>
          </a:p>
        </c:txPr>
        <c:crossAx val="-2122547000"/>
        <c:crosses val="autoZero"/>
        <c:tickLblSkip val="1"/>
      </c:ser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title>
      <c:tx>
        <c:rich>
          <a:bodyPr rot="0"/>
          <a:lstStyle/>
          <a:p>
            <a:pPr lvl="0"/>
            <a:endParaRPr lang="en-US"/>
          </a:p>
        </c:rich>
      </c:tx>
      <c:layout/>
      <c:overlay val="1"/>
    </c:title>
    <c:autoTitleDeleted val="0"/>
    <c:view3D>
      <c:rotX val="2"/>
      <c:hPercent val="52"/>
      <c:rotY val="23"/>
      <c:depthPercent val="31"/>
      <c:rAngAx val="0"/>
      <c:perspective val="30"/>
    </c:view3D>
    <c:floor>
      <c:thickness val="0"/>
      <c:spPr>
        <a:noFill/>
        <a:ln>
          <a:noFill/>
        </a:ln>
        <a:effectLst/>
      </c:spPr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0.005"/>
          <c:y val="0.005"/>
          <c:w val="1.0"/>
          <c:h val="1.0"/>
        </c:manualLayout>
      </c:layout>
      <c:bar3DChart>
        <c:barDir val="col"/>
        <c:grouping val="clustered"/>
        <c:varyColors val="0"/>
        <c:ser>
          <c:idx val="0"/>
          <c:order val="0"/>
          <c:tx>
            <c:v/>
          </c:tx>
          <c:spPr>
            <a:blipFill rotWithShape="1">
              <a:blip xmlns:r="http://schemas.openxmlformats.org/officeDocument/2006/relationships" r:embed="rId1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127000" dir="78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dPt>
            <c:idx val="0"/>
            <c:invertIfNegative val="1"/>
            <c:bubble3D val="0"/>
            <c:spPr>
              <a:blipFill rotWithShape="1">
                <a:blip xmlns:r="http://schemas.openxmlformats.org/officeDocument/2006/relationships" r:embed="rId1"/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blurRad="127000" dir="7800000" algn="tl">
                  <a:srgbClr val="000000">
                    <a:alpha val="50000"/>
                  </a:srgbClr>
                </a:outerShdw>
              </a:effectLst>
            </c:spPr>
          </c:dPt>
          <c:dPt>
            <c:idx val="1"/>
            <c:invertIfNegative val="1"/>
            <c:bubble3D val="0"/>
            <c:spPr>
              <a:blipFill rotWithShape="1">
                <a:blip xmlns:r="http://schemas.openxmlformats.org/officeDocument/2006/relationships" r:embed="rId2"/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blurRad="127000" dir="7800000" algn="tl">
                  <a:srgbClr val="000000">
                    <a:alpha val="50000"/>
                  </a:srgbClr>
                </a:outerShdw>
              </a:effectLst>
            </c:spPr>
          </c:dPt>
          <c:dLbls>
            <c:numFmt formatCode="#,##0&quot; habitantes&quot;" sourceLinked="0"/>
            <c:txPr>
              <a:bodyPr/>
              <a:lstStyle/>
              <a:p>
                <a:pPr lvl="0">
                  <a:defRPr sz="2520" b="0" i="0" u="none" strike="noStrike">
                    <a:solidFill>
                      <a:srgbClr val="FFFFFF"/>
                    </a:solidFill>
                    <a:effectLst>
                      <a:outerShdw dist="38100" dir="2700000" rotWithShape="0">
                        <a:srgbClr val="000000"/>
                      </a:outerShdw>
                    </a:effectLst>
                    <a:latin typeface="DIN Alternate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Lit>
              <c:ptCount val="2"/>
              <c:pt idx="0">
                <c:v>Paranaguamirim </c:v>
              </c:pt>
              <c:pt idx="1">
                <c:v>Kurt Meinert</c:v>
              </c:pt>
            </c:strLit>
          </c:cat>
          <c:val>
            <c:numLit>
              <c:formatCode>General</c:formatCode>
              <c:ptCount val="2"/>
              <c:pt idx="0">
                <c:v>9265.0</c:v>
              </c:pt>
              <c:pt idx="1">
                <c:v>20579.0</c:v>
              </c:pt>
            </c:numLit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shape val="cylinder"/>
        <c:axId val="-2122472360"/>
        <c:axId val="-2122468904"/>
        <c:axId val="-2122465464"/>
      </c:bar3DChart>
      <c:catAx>
        <c:axId val="-21224723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2070" b="0" i="0" u="none" strike="noStrike">
                <a:solidFill>
                  <a:srgbClr val="FFFFFF"/>
                </a:solidFill>
                <a:effectLst/>
                <a:latin typeface="DIN Alternate"/>
              </a:defRPr>
            </a:pPr>
            <a:endParaRPr lang="en-US"/>
          </a:p>
        </c:txPr>
        <c:crossAx val="-2122468904"/>
        <c:crosses val="autoZero"/>
        <c:auto val="1"/>
        <c:lblAlgn val="ctr"/>
        <c:lblOffset val="100"/>
        <c:noMultiLvlLbl val="1"/>
      </c:catAx>
      <c:valAx>
        <c:axId val="-212246890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2070" b="0" i="0" u="none" strike="noStrike">
                <a:solidFill>
                  <a:srgbClr val="FFFFFF"/>
                </a:solidFill>
                <a:effectLst/>
                <a:latin typeface="DIN Alternate"/>
              </a:defRPr>
            </a:pPr>
            <a:endParaRPr lang="en-US"/>
          </a:p>
        </c:txPr>
        <c:crossAx val="-2122472360"/>
        <c:crosses val="autoZero"/>
        <c:crossBetween val="between"/>
        <c:majorUnit val="5500.0"/>
        <c:minorUnit val="2750.0"/>
      </c:valAx>
      <c:serAx>
        <c:axId val="-2122465464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/>
            <a:endParaRPr lang="en-US"/>
          </a:p>
        </c:txPr>
        <c:crossAx val="-2122468904"/>
        <c:crosses val="autoZero"/>
        <c:tickLblSkip val="1"/>
      </c:ser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title>
      <c:tx>
        <c:rich>
          <a:bodyPr rot="0"/>
          <a:lstStyle/>
          <a:p>
            <a:pPr lvl="0"/>
            <a:endParaRPr lang="en-US"/>
          </a:p>
        </c:rich>
      </c:tx>
      <c:layout/>
      <c:overlay val="1"/>
    </c:title>
    <c:autoTitleDeleted val="0"/>
    <c:view3D>
      <c:rotX val="2"/>
      <c:hPercent val="52"/>
      <c:rotY val="23"/>
      <c:depthPercent val="31"/>
      <c:rAngAx val="0"/>
      <c:perspective val="30"/>
    </c:view3D>
    <c:floor>
      <c:thickness val="0"/>
      <c:spPr>
        <a:noFill/>
        <a:ln>
          <a:noFill/>
        </a:ln>
        <a:effectLst/>
      </c:spPr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0.005"/>
          <c:y val="0.005"/>
          <c:w val="1.0"/>
          <c:h val="1.0"/>
        </c:manualLayout>
      </c:layout>
      <c:bar3DChart>
        <c:barDir val="col"/>
        <c:grouping val="clustered"/>
        <c:varyColors val="0"/>
        <c:ser>
          <c:idx val="0"/>
          <c:order val="0"/>
          <c:tx>
            <c:v/>
          </c:tx>
          <c:spPr>
            <a:blipFill rotWithShape="1">
              <a:blip xmlns:r="http://schemas.openxmlformats.org/officeDocument/2006/relationships" r:embed="rId1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127000" dir="78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dPt>
            <c:idx val="0"/>
            <c:invertIfNegative val="1"/>
            <c:bubble3D val="0"/>
            <c:spPr>
              <a:blipFill rotWithShape="1">
                <a:blip xmlns:r="http://schemas.openxmlformats.org/officeDocument/2006/relationships" r:embed="rId1"/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blurRad="127000" dir="7800000" algn="tl">
                  <a:srgbClr val="000000">
                    <a:alpha val="50000"/>
                  </a:srgbClr>
                </a:outerShdw>
              </a:effectLst>
            </c:spPr>
          </c:dPt>
          <c:dPt>
            <c:idx val="1"/>
            <c:invertIfNegative val="1"/>
            <c:bubble3D val="0"/>
            <c:spPr>
              <a:blipFill rotWithShape="1">
                <a:blip xmlns:r="http://schemas.openxmlformats.org/officeDocument/2006/relationships" r:embed="rId2"/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blurRad="127000" dir="7800000" algn="tl">
                  <a:srgbClr val="000000">
                    <a:alpha val="50000"/>
                  </a:srgbClr>
                </a:outerShdw>
              </a:effectLst>
            </c:spPr>
          </c:dPt>
          <c:dLbls>
            <c:numFmt formatCode="#,##0" sourceLinked="0"/>
            <c:txPr>
              <a:bodyPr/>
              <a:lstStyle/>
              <a:p>
                <a:pPr lvl="0">
                  <a:defRPr sz="2520" b="0" i="0" u="none" strike="noStrike">
                    <a:solidFill>
                      <a:srgbClr val="FFFFFF"/>
                    </a:solidFill>
                    <a:effectLst>
                      <a:outerShdw dist="38100" dir="2700000" rotWithShape="0">
                        <a:srgbClr val="000000"/>
                      </a:outerShdw>
                    </a:effectLst>
                    <a:latin typeface="DIN Alternate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Lit>
              <c:ptCount val="2"/>
              <c:pt idx="0">
                <c:v>Paranaguamirim </c:v>
              </c:pt>
              <c:pt idx="1">
                <c:v>Kurt Meinert</c:v>
              </c:pt>
            </c:strLit>
          </c:cat>
          <c:val>
            <c:numLit>
              <c:formatCode>General</c:formatCode>
              <c:ptCount val="2"/>
              <c:pt idx="0">
                <c:v>2657.0</c:v>
              </c:pt>
              <c:pt idx="1">
                <c:v>5508.0</c:v>
              </c:pt>
            </c:numLit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shape val="cylinder"/>
        <c:axId val="-2124341912"/>
        <c:axId val="-2124338472"/>
        <c:axId val="-2124335096"/>
      </c:bar3DChart>
      <c:catAx>
        <c:axId val="-21243419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2070" b="0" i="0" u="none" strike="noStrike">
                <a:solidFill>
                  <a:srgbClr val="FFFFFF"/>
                </a:solidFill>
                <a:effectLst/>
                <a:latin typeface="DIN Alternate"/>
              </a:defRPr>
            </a:pPr>
            <a:endParaRPr lang="en-US"/>
          </a:p>
        </c:txPr>
        <c:crossAx val="-2124338472"/>
        <c:crosses val="autoZero"/>
        <c:auto val="1"/>
        <c:lblAlgn val="ctr"/>
        <c:lblOffset val="100"/>
        <c:noMultiLvlLbl val="1"/>
      </c:catAx>
      <c:valAx>
        <c:axId val="-212433847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2070" b="0" i="0" u="none" strike="noStrike">
                <a:solidFill>
                  <a:srgbClr val="FFFFFF"/>
                </a:solidFill>
                <a:effectLst/>
                <a:latin typeface="DIN Alternate"/>
              </a:defRPr>
            </a:pPr>
            <a:endParaRPr lang="en-US"/>
          </a:p>
        </c:txPr>
        <c:crossAx val="-2124341912"/>
        <c:crosses val="autoZero"/>
        <c:crossBetween val="between"/>
        <c:majorUnit val="1500.0"/>
        <c:minorUnit val="750.0"/>
      </c:valAx>
      <c:serAx>
        <c:axId val="-2124335096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/>
            <a:endParaRPr lang="en-US"/>
          </a:p>
        </c:txPr>
        <c:crossAx val="-2124338472"/>
        <c:crosses val="autoZero"/>
        <c:tickLblSkip val="1"/>
      </c:ser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title>
      <c:tx>
        <c:rich>
          <a:bodyPr rot="0"/>
          <a:lstStyle/>
          <a:p>
            <a:pPr lvl="0"/>
            <a:endParaRPr lang="en-US"/>
          </a:p>
        </c:rich>
      </c:tx>
      <c:layout/>
      <c:overlay val="1"/>
    </c:title>
    <c:autoTitleDeleted val="0"/>
    <c:view3D>
      <c:rotX val="2"/>
      <c:hPercent val="52"/>
      <c:rotY val="23"/>
      <c:depthPercent val="31"/>
      <c:rAngAx val="0"/>
      <c:perspective val="30"/>
    </c:view3D>
    <c:floor>
      <c:thickness val="0"/>
      <c:spPr>
        <a:noFill/>
        <a:ln>
          <a:noFill/>
        </a:ln>
        <a:effectLst/>
      </c:spPr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0.005"/>
          <c:y val="0.005"/>
          <c:w val="1.0"/>
          <c:h val="1.0"/>
        </c:manualLayout>
      </c:layout>
      <c:bar3DChart>
        <c:barDir val="col"/>
        <c:grouping val="clustered"/>
        <c:varyColors val="0"/>
        <c:ser>
          <c:idx val="0"/>
          <c:order val="0"/>
          <c:tx>
            <c:v/>
          </c:tx>
          <c:spPr>
            <a:blipFill rotWithShape="1">
              <a:blip xmlns:r="http://schemas.openxmlformats.org/officeDocument/2006/relationships" r:embed="rId1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127000" dir="78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dPt>
            <c:idx val="0"/>
            <c:invertIfNegative val="1"/>
            <c:bubble3D val="0"/>
            <c:spPr>
              <a:blipFill rotWithShape="1">
                <a:blip xmlns:r="http://schemas.openxmlformats.org/officeDocument/2006/relationships" r:embed="rId1"/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blurRad="127000" dir="7800000" algn="tl">
                  <a:srgbClr val="000000">
                    <a:alpha val="50000"/>
                  </a:srgbClr>
                </a:outerShdw>
              </a:effectLst>
            </c:spPr>
          </c:dPt>
          <c:dPt>
            <c:idx val="1"/>
            <c:invertIfNegative val="1"/>
            <c:bubble3D val="0"/>
            <c:spPr>
              <a:blipFill rotWithShape="1">
                <a:blip xmlns:r="http://schemas.openxmlformats.org/officeDocument/2006/relationships" r:embed="rId2"/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blurRad="127000" dir="7800000" algn="tl">
                  <a:srgbClr val="000000">
                    <a:alpha val="50000"/>
                  </a:srgbClr>
                </a:outerShdw>
              </a:effectLst>
            </c:spPr>
          </c:dPt>
          <c:dLbls>
            <c:numFmt formatCode="#,##0.00" sourceLinked="0"/>
            <c:txPr>
              <a:bodyPr/>
              <a:lstStyle/>
              <a:p>
                <a:pPr lvl="0">
                  <a:defRPr sz="2520" b="0" i="0" u="none" strike="noStrike">
                    <a:solidFill>
                      <a:srgbClr val="FFFFFF"/>
                    </a:solidFill>
                    <a:effectLst>
                      <a:outerShdw dist="38100" dir="2700000" rotWithShape="0">
                        <a:srgbClr val="000000"/>
                      </a:outerShdw>
                    </a:effectLst>
                    <a:latin typeface="DIN Alternate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Lit>
              <c:ptCount val="2"/>
              <c:pt idx="0">
                <c:v>Paranaguamirim </c:v>
              </c:pt>
              <c:pt idx="1">
                <c:v>Kurt Meinert</c:v>
              </c:pt>
            </c:strLit>
          </c:cat>
          <c:val>
            <c:numLit>
              <c:formatCode>General</c:formatCode>
              <c:ptCount val="2"/>
              <c:pt idx="0">
                <c:v>3.49</c:v>
              </c:pt>
              <c:pt idx="1">
                <c:v>3.74</c:v>
              </c:pt>
            </c:numLit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shape val="cylinder"/>
        <c:axId val="-2124259384"/>
        <c:axId val="-2124255944"/>
        <c:axId val="-2124252568"/>
      </c:bar3DChart>
      <c:catAx>
        <c:axId val="-21242593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2070" b="0" i="0" u="none" strike="noStrike">
                <a:solidFill>
                  <a:srgbClr val="FFFFFF"/>
                </a:solidFill>
                <a:effectLst/>
                <a:latin typeface="DIN Alternate"/>
              </a:defRPr>
            </a:pPr>
            <a:endParaRPr lang="en-US"/>
          </a:p>
        </c:txPr>
        <c:crossAx val="-2124255944"/>
        <c:crosses val="autoZero"/>
        <c:auto val="1"/>
        <c:lblAlgn val="ctr"/>
        <c:lblOffset val="100"/>
        <c:noMultiLvlLbl val="1"/>
      </c:catAx>
      <c:valAx>
        <c:axId val="-212425594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2070" b="0" i="0" u="none" strike="noStrike">
                <a:solidFill>
                  <a:srgbClr val="FFFFFF"/>
                </a:solidFill>
                <a:effectLst/>
                <a:latin typeface="DIN Alternate"/>
              </a:defRPr>
            </a:pPr>
            <a:endParaRPr lang="en-US"/>
          </a:p>
        </c:txPr>
        <c:crossAx val="-2124259384"/>
        <c:crosses val="autoZero"/>
        <c:crossBetween val="between"/>
        <c:majorUnit val="0.125"/>
        <c:minorUnit val="0.0625"/>
      </c:valAx>
      <c:serAx>
        <c:axId val="-2124252568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/>
            <a:endParaRPr lang="en-US"/>
          </a:p>
        </c:txPr>
        <c:crossAx val="-2124255944"/>
        <c:crosses val="autoZero"/>
        <c:tickLblSkip val="1"/>
      </c:ser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title>
      <c:tx>
        <c:rich>
          <a:bodyPr rot="0"/>
          <a:lstStyle/>
          <a:p>
            <a:pPr lvl="0"/>
            <a:endParaRPr lang="en-US"/>
          </a:p>
        </c:rich>
      </c:tx>
      <c:layout/>
      <c:overlay val="1"/>
    </c:title>
    <c:autoTitleDeleted val="0"/>
    <c:view3D>
      <c:rotX val="2"/>
      <c:hPercent val="52"/>
      <c:rotY val="23"/>
      <c:depthPercent val="31"/>
      <c:rAngAx val="0"/>
      <c:perspective val="30"/>
    </c:view3D>
    <c:floor>
      <c:thickness val="0"/>
      <c:spPr>
        <a:noFill/>
        <a:ln>
          <a:noFill/>
        </a:ln>
        <a:effectLst/>
      </c:spPr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0.005"/>
          <c:y val="0.005"/>
          <c:w val="1.0"/>
          <c:h val="1.0"/>
        </c:manualLayout>
      </c:layout>
      <c:bar3DChart>
        <c:barDir val="col"/>
        <c:grouping val="clustered"/>
        <c:varyColors val="0"/>
        <c:ser>
          <c:idx val="0"/>
          <c:order val="0"/>
          <c:tx>
            <c:v/>
          </c:tx>
          <c:spPr>
            <a:blipFill rotWithShape="1">
              <a:blip xmlns:r="http://schemas.openxmlformats.org/officeDocument/2006/relationships" r:embed="rId1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127000" dir="78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dPt>
            <c:idx val="0"/>
            <c:invertIfNegative val="1"/>
            <c:bubble3D val="0"/>
            <c:spPr>
              <a:blipFill rotWithShape="1">
                <a:blip xmlns:r="http://schemas.openxmlformats.org/officeDocument/2006/relationships" r:embed="rId1"/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blurRad="127000" dir="7800000" algn="tl">
                  <a:srgbClr val="000000">
                    <a:alpha val="50000"/>
                  </a:srgbClr>
                </a:outerShdw>
              </a:effectLst>
            </c:spPr>
          </c:dPt>
          <c:dPt>
            <c:idx val="1"/>
            <c:invertIfNegative val="1"/>
            <c:bubble3D val="0"/>
            <c:spPr>
              <a:blipFill rotWithShape="1">
                <a:blip xmlns:r="http://schemas.openxmlformats.org/officeDocument/2006/relationships" r:embed="rId2"/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blurRad="127000" dir="7800000" algn="tl">
                  <a:srgbClr val="000000">
                    <a:alpha val="50000"/>
                  </a:srgbClr>
                </a:outerShdw>
              </a:effectLst>
            </c:spPr>
          </c:dPt>
          <c:dLbls>
            <c:numFmt formatCode="#,##0.00" sourceLinked="0"/>
            <c:txPr>
              <a:bodyPr/>
              <a:lstStyle/>
              <a:p>
                <a:pPr lvl="0">
                  <a:defRPr sz="2520" b="0" i="0" u="none" strike="noStrike">
                    <a:solidFill>
                      <a:srgbClr val="FFFFFF"/>
                    </a:solidFill>
                    <a:effectLst>
                      <a:outerShdw dist="38100" dir="2700000" rotWithShape="0">
                        <a:srgbClr val="000000"/>
                      </a:outerShdw>
                    </a:effectLst>
                    <a:latin typeface="DIN Alternate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Lit>
              <c:ptCount val="2"/>
              <c:pt idx="0">
                <c:v>Paranaguamirim </c:v>
              </c:pt>
              <c:pt idx="1">
                <c:v>Kurt Meinert</c:v>
              </c:pt>
            </c:strLit>
          </c:cat>
          <c:val>
            <c:numLit>
              <c:formatCode>General</c:formatCode>
              <c:ptCount val="2"/>
              <c:pt idx="0">
                <c:v>2.08</c:v>
              </c:pt>
              <c:pt idx="1">
                <c:v>1.82</c:v>
              </c:pt>
            </c:numLit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shape val="cylinder"/>
        <c:axId val="-2124188328"/>
        <c:axId val="-2124184888"/>
        <c:axId val="-2124181512"/>
      </c:bar3DChart>
      <c:catAx>
        <c:axId val="-21241883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2070" b="0" i="0" u="none" strike="noStrike">
                <a:solidFill>
                  <a:srgbClr val="FFFFFF"/>
                </a:solidFill>
                <a:effectLst/>
                <a:latin typeface="DIN Alternate"/>
              </a:defRPr>
            </a:pPr>
            <a:endParaRPr lang="en-US"/>
          </a:p>
        </c:txPr>
        <c:crossAx val="-2124184888"/>
        <c:crosses val="autoZero"/>
        <c:auto val="1"/>
        <c:lblAlgn val="ctr"/>
        <c:lblOffset val="100"/>
        <c:noMultiLvlLbl val="1"/>
      </c:catAx>
      <c:valAx>
        <c:axId val="-212418488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2070" b="0" i="0" u="none" strike="noStrike">
                <a:solidFill>
                  <a:srgbClr val="FFFFFF"/>
                </a:solidFill>
                <a:effectLst/>
                <a:latin typeface="DIN Alternate"/>
              </a:defRPr>
            </a:pPr>
            <a:endParaRPr lang="en-US"/>
          </a:p>
        </c:txPr>
        <c:crossAx val="-2124188328"/>
        <c:crosses val="autoZero"/>
        <c:crossBetween val="between"/>
        <c:majorUnit val="0.1"/>
        <c:minorUnit val="0.05"/>
      </c:valAx>
      <c:serAx>
        <c:axId val="-2124181512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/>
            <a:endParaRPr lang="en-US"/>
          </a:p>
        </c:txPr>
        <c:crossAx val="-2124184888"/>
        <c:crosses val="autoZero"/>
        <c:tickLblSkip val="1"/>
      </c:ser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title>
      <c:tx>
        <c:rich>
          <a:bodyPr rot="0"/>
          <a:lstStyle/>
          <a:p>
            <a:pPr lvl="0"/>
            <a:endParaRPr lang="en-US"/>
          </a:p>
        </c:rich>
      </c:tx>
      <c:layout/>
      <c:overlay val="1"/>
    </c:title>
    <c:autoTitleDeleted val="0"/>
    <c:view3D>
      <c:rotX val="2"/>
      <c:hPercent val="24"/>
      <c:rotY val="23"/>
      <c:depthPercent val="31"/>
      <c:rAngAx val="0"/>
      <c:perspective val="30"/>
    </c:view3D>
    <c:floor>
      <c:thickness val="0"/>
      <c:spPr>
        <a:noFill/>
        <a:ln>
          <a:noFill/>
        </a:ln>
        <a:effectLst/>
      </c:spPr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0.109464"/>
          <c:y val="0.005"/>
          <c:w val="0.890536"/>
          <c:h val="0.21977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de 0 a 5 anos</c:v>
                </c:pt>
              </c:strCache>
            </c:strRef>
          </c:tx>
          <c:spPr>
            <a:blipFill rotWithShape="1">
              <a:blip xmlns:r="http://schemas.openxmlformats.org/officeDocument/2006/relationships" r:embed="rId1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127000" dir="78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cat>
            <c:strRef>
              <c:f>Sheet1!$B$1:$B$1</c:f>
              <c:strCache>
                <c:ptCount val="1"/>
                <c:pt idx="0">
                  <c:v>Paranaguamirim 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0.1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de 6 a 14 anos</c:v>
                </c:pt>
              </c:strCache>
            </c:strRef>
          </c:tx>
          <c:spPr>
            <a:blipFill rotWithShape="1">
              <a:blip xmlns:r="http://schemas.openxmlformats.org/officeDocument/2006/relationships"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127000" dir="78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cat>
            <c:strRef>
              <c:f>Sheet1!$B$1:$B$1</c:f>
              <c:strCache>
                <c:ptCount val="1"/>
                <c:pt idx="0">
                  <c:v>Paranaguamirim </c:v>
                </c:pt>
              </c:strCache>
            </c:strRef>
          </c:cat>
          <c:val>
            <c:numRef>
              <c:f>Sheet1!$B$3:$B$3</c:f>
              <c:numCache>
                <c:formatCode>General</c:formatCode>
                <c:ptCount val="1"/>
                <c:pt idx="0">
                  <c:v>0.1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de 15 a 17 anos</c:v>
                </c:pt>
              </c:strCache>
            </c:strRef>
          </c:tx>
          <c:spPr>
            <a:blipFill rotWithShape="1">
              <a:blip xmlns:r="http://schemas.openxmlformats.org/officeDocument/2006/relationships" r:embed="rId3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127000" dir="78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cat>
            <c:strRef>
              <c:f>Sheet1!$B$1:$B$1</c:f>
              <c:strCache>
                <c:ptCount val="1"/>
                <c:pt idx="0">
                  <c:v>Paranaguamirim </c:v>
                </c:pt>
              </c:strCache>
            </c:strRef>
          </c:cat>
          <c:val>
            <c:numRef>
              <c:f>Sheet1!$B$4:$B$4</c:f>
              <c:numCache>
                <c:formatCode>General</c:formatCode>
                <c:ptCount val="1"/>
                <c:pt idx="0">
                  <c:v>0.1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de 18 a 59 anos</c:v>
                </c:pt>
              </c:strCache>
            </c:strRef>
          </c:tx>
          <c:spPr>
            <a:blipFill rotWithShape="1">
              <a:blip xmlns:r="http://schemas.openxmlformats.org/officeDocument/2006/relationships" r:embed="rId4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127000" dir="78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cat>
            <c:strRef>
              <c:f>Sheet1!$B$1:$B$1</c:f>
              <c:strCache>
                <c:ptCount val="1"/>
                <c:pt idx="0">
                  <c:v>Paranaguamirim </c:v>
                </c:pt>
              </c:strCache>
            </c:strRef>
          </c:cat>
          <c:val>
            <c:numRef>
              <c:f>Sheet1!$B$5:$B$5</c:f>
              <c:numCache>
                <c:formatCode>General</c:formatCode>
                <c:ptCount val="1"/>
                <c:pt idx="0">
                  <c:v>0.1</c:v>
                </c:pt>
              </c:numCache>
            </c:numRef>
          </c:val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60 ou mais</c:v>
                </c:pt>
              </c:strCache>
            </c:strRef>
          </c:tx>
          <c:spPr>
            <a:blipFill rotWithShape="1">
              <a:blip xmlns:r="http://schemas.openxmlformats.org/officeDocument/2006/relationships" r:embed="rId5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127000" dir="78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cat>
            <c:strRef>
              <c:f>Sheet1!$B$1:$B$1</c:f>
              <c:strCache>
                <c:ptCount val="1"/>
                <c:pt idx="0">
                  <c:v>Paranaguamirim </c:v>
                </c:pt>
              </c:strCache>
            </c:strRef>
          </c:cat>
          <c:val>
            <c:numRef>
              <c:f>Sheet1!$B$6:$B$6</c:f>
              <c:numCache>
                <c:formatCode>General</c:formatCode>
                <c:ptCount val="1"/>
                <c:pt idx="0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shape val="cylinder"/>
        <c:axId val="-2122370248"/>
        <c:axId val="-2122366856"/>
        <c:axId val="-2122363496"/>
      </c:bar3DChart>
      <c:catAx>
        <c:axId val="-21223702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2070" b="0" i="0" u="none" strike="noStrike">
                <a:solidFill>
                  <a:srgbClr val="FFFFFF"/>
                </a:solidFill>
                <a:effectLst/>
                <a:latin typeface="DIN Alternate"/>
              </a:defRPr>
            </a:pPr>
            <a:endParaRPr lang="en-US"/>
          </a:p>
        </c:txPr>
        <c:crossAx val="-2122366856"/>
        <c:crosses val="autoZero"/>
        <c:auto val="1"/>
        <c:lblAlgn val="ctr"/>
        <c:lblOffset val="100"/>
        <c:noMultiLvlLbl val="1"/>
      </c:catAx>
      <c:valAx>
        <c:axId val="-2122366856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2070" b="0" i="0" u="none" strike="noStrike">
                <a:solidFill>
                  <a:srgbClr val="FFFFFF"/>
                </a:solidFill>
                <a:effectLst/>
                <a:latin typeface="DIN Alternate"/>
              </a:defRPr>
            </a:pPr>
            <a:endParaRPr lang="en-US"/>
          </a:p>
        </c:txPr>
        <c:crossAx val="-2122370248"/>
        <c:crosses val="autoZero"/>
        <c:crossBetween val="between"/>
        <c:majorUnit val="0.025"/>
        <c:minorUnit val="0.0125"/>
      </c:valAx>
      <c:serAx>
        <c:axId val="-2122363496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/>
            <a:endParaRPr lang="en-US"/>
          </a:p>
        </c:txPr>
        <c:crossAx val="-2122366856"/>
        <c:crosses val="autoZero"/>
        <c:tickLblSkip val="1"/>
      </c:ser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.005"/>
          <c:y val="0.879648"/>
          <c:w val="0.828128"/>
          <c:h val="0.13285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/>
        <a:lstStyle/>
        <a:p>
          <a:pPr lvl="0">
            <a:defRPr sz="2159" b="0" i="0" u="none" strike="noStrike">
              <a:solidFill>
                <a:srgbClr val="FFFFFF"/>
              </a:solidFill>
              <a:effectLst/>
              <a:latin typeface="DIN Alternate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6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title>
      <c:tx>
        <c:rich>
          <a:bodyPr rot="0"/>
          <a:lstStyle/>
          <a:p>
            <a:pPr lvl="0"/>
            <a:endParaRPr lang="en-US"/>
          </a:p>
        </c:rich>
      </c:tx>
      <c:layout/>
      <c:overlay val="1"/>
    </c:title>
    <c:autoTitleDeleted val="0"/>
    <c:view3D>
      <c:rotX val="2"/>
      <c:hPercent val="39"/>
      <c:rotY val="23"/>
      <c:depthPercent val="31"/>
      <c:rAngAx val="0"/>
      <c:perspective val="30"/>
    </c:view3D>
    <c:floor>
      <c:thickness val="0"/>
      <c:spPr>
        <a:noFill/>
        <a:ln>
          <a:noFill/>
        </a:ln>
        <a:effectLst/>
      </c:spPr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0.005"/>
          <c:y val="0.005"/>
          <c:w val="1.0"/>
          <c:h val="1.0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de 0 a 5 anos</c:v>
                </c:pt>
              </c:strCache>
            </c:strRef>
          </c:tx>
          <c:spPr>
            <a:blipFill rotWithShape="1">
              <a:blip xmlns:r="http://schemas.openxmlformats.org/officeDocument/2006/relationships" r:embed="rId1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127000" dir="78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dLbls>
            <c:numFmt formatCode="#,##0.00" sourceLinked="0"/>
            <c:txPr>
              <a:bodyPr/>
              <a:lstStyle/>
              <a:p>
                <a:pPr lvl="0">
                  <a:defRPr sz="2520" b="0" i="0" u="none" strike="noStrike">
                    <a:solidFill>
                      <a:srgbClr val="FFFFFF"/>
                    </a:solidFill>
                    <a:effectLst>
                      <a:outerShdw dist="38100" dir="2700000" rotWithShape="0">
                        <a:srgbClr val="000000"/>
                      </a:outerShdw>
                    </a:effectLst>
                    <a:latin typeface="DIN Alternate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Sheet1!$B$1:$B$1</c:f>
              <c:strCache>
                <c:ptCount val="1"/>
                <c:pt idx="0">
                  <c:v>Paranaguamirim 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9.27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de 6 a 14 anos</c:v>
                </c:pt>
              </c:strCache>
            </c:strRef>
          </c:tx>
          <c:spPr>
            <a:blipFill rotWithShape="1">
              <a:blip xmlns:r="http://schemas.openxmlformats.org/officeDocument/2006/relationships"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127000" dir="78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dLbls>
            <c:numFmt formatCode="#,##0.00" sourceLinked="0"/>
            <c:txPr>
              <a:bodyPr/>
              <a:lstStyle/>
              <a:p>
                <a:pPr lvl="0">
                  <a:defRPr sz="2520" b="0" i="0" u="none" strike="noStrike">
                    <a:solidFill>
                      <a:srgbClr val="FFFFFF"/>
                    </a:solidFill>
                    <a:effectLst>
                      <a:outerShdw dist="38100" dir="2700000" rotWithShape="0">
                        <a:srgbClr val="000000"/>
                      </a:outerShdw>
                    </a:effectLst>
                    <a:latin typeface="DIN Alternate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Sheet1!$B$1:$B$1</c:f>
              <c:strCache>
                <c:ptCount val="1"/>
                <c:pt idx="0">
                  <c:v>Paranaguamirim </c:v>
                </c:pt>
              </c:strCache>
            </c:strRef>
          </c:cat>
          <c:val>
            <c:numRef>
              <c:f>Sheet1!$B$3:$B$3</c:f>
              <c:numCache>
                <c:formatCode>General</c:formatCode>
                <c:ptCount val="1"/>
                <c:pt idx="0">
                  <c:v>15.48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de 15 a 17 anos</c:v>
                </c:pt>
              </c:strCache>
            </c:strRef>
          </c:tx>
          <c:spPr>
            <a:blipFill rotWithShape="1">
              <a:blip xmlns:r="http://schemas.openxmlformats.org/officeDocument/2006/relationships" r:embed="rId3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127000" dir="78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dLbls>
            <c:numFmt formatCode="#,##0.00" sourceLinked="0"/>
            <c:txPr>
              <a:bodyPr/>
              <a:lstStyle/>
              <a:p>
                <a:pPr lvl="0">
                  <a:defRPr sz="2520" b="0" i="0" u="none" strike="noStrike">
                    <a:solidFill>
                      <a:srgbClr val="FFFFFF"/>
                    </a:solidFill>
                    <a:effectLst>
                      <a:outerShdw dist="38100" dir="2700000" rotWithShape="0">
                        <a:srgbClr val="000000"/>
                      </a:outerShdw>
                    </a:effectLst>
                    <a:latin typeface="DIN Alternate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Sheet1!$B$1:$B$1</c:f>
              <c:strCache>
                <c:ptCount val="1"/>
                <c:pt idx="0">
                  <c:v>Paranaguamirim </c:v>
                </c:pt>
              </c:strCache>
            </c:strRef>
          </c:cat>
          <c:val>
            <c:numRef>
              <c:f>Sheet1!$B$4:$B$4</c:f>
              <c:numCache>
                <c:formatCode>General</c:formatCode>
                <c:ptCount val="1"/>
                <c:pt idx="0">
                  <c:v>5.76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de 18 a 59 anos</c:v>
                </c:pt>
              </c:strCache>
            </c:strRef>
          </c:tx>
          <c:spPr>
            <a:blipFill rotWithShape="1">
              <a:blip xmlns:r="http://schemas.openxmlformats.org/officeDocument/2006/relationships" r:embed="rId4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127000" dir="78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dLbls>
            <c:numFmt formatCode="#,##0.00" sourceLinked="0"/>
            <c:txPr>
              <a:bodyPr/>
              <a:lstStyle/>
              <a:p>
                <a:pPr lvl="0">
                  <a:defRPr sz="2520" b="0" i="0" u="none" strike="noStrike">
                    <a:solidFill>
                      <a:srgbClr val="FFFFFF"/>
                    </a:solidFill>
                    <a:effectLst>
                      <a:outerShdw dist="38100" dir="2700000" rotWithShape="0">
                        <a:srgbClr val="000000"/>
                      </a:outerShdw>
                    </a:effectLst>
                    <a:latin typeface="DIN Alternate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Sheet1!$B$1:$B$1</c:f>
              <c:strCache>
                <c:ptCount val="1"/>
                <c:pt idx="0">
                  <c:v>Paranaguamirim </c:v>
                </c:pt>
              </c:strCache>
            </c:strRef>
          </c:cat>
          <c:val>
            <c:numRef>
              <c:f>Sheet1!$B$5:$B$5</c:f>
              <c:numCache>
                <c:formatCode>General</c:formatCode>
                <c:ptCount val="1"/>
                <c:pt idx="0">
                  <c:v>63.7</c:v>
                </c:pt>
              </c:numCache>
            </c:numRef>
          </c:val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60 ou mais</c:v>
                </c:pt>
              </c:strCache>
            </c:strRef>
          </c:tx>
          <c:spPr>
            <a:blipFill rotWithShape="1">
              <a:blip xmlns:r="http://schemas.openxmlformats.org/officeDocument/2006/relationships" r:embed="rId5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127000" dir="78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dLbls>
            <c:numFmt formatCode="#,##0.00" sourceLinked="0"/>
            <c:txPr>
              <a:bodyPr/>
              <a:lstStyle/>
              <a:p>
                <a:pPr lvl="0">
                  <a:defRPr sz="2520" b="0" i="0" u="none" strike="noStrike">
                    <a:solidFill>
                      <a:srgbClr val="FFFFFF"/>
                    </a:solidFill>
                    <a:effectLst>
                      <a:outerShdw dist="38100" dir="2700000" rotWithShape="0">
                        <a:srgbClr val="000000"/>
                      </a:outerShdw>
                    </a:effectLst>
                    <a:latin typeface="DIN Alternate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Sheet1!$B$1:$B$1</c:f>
              <c:strCache>
                <c:ptCount val="1"/>
                <c:pt idx="0">
                  <c:v>Paranaguamirim </c:v>
                </c:pt>
              </c:strCache>
            </c:strRef>
          </c:cat>
          <c:val>
            <c:numRef>
              <c:f>Sheet1!$B$6:$B$6</c:f>
              <c:numCache>
                <c:formatCode>General</c:formatCode>
                <c:ptCount val="1"/>
                <c:pt idx="0">
                  <c:v>5.79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shape val="cylinder"/>
        <c:axId val="-2123152968"/>
        <c:axId val="-2123156376"/>
        <c:axId val="-2123159768"/>
      </c:bar3DChart>
      <c:catAx>
        <c:axId val="-21231529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2070" b="0" i="0" u="none" strike="noStrike">
                <a:solidFill>
                  <a:srgbClr val="FFFFFF"/>
                </a:solidFill>
                <a:effectLst/>
                <a:latin typeface="DIN Alternate"/>
              </a:defRPr>
            </a:pPr>
            <a:endParaRPr lang="en-US"/>
          </a:p>
        </c:txPr>
        <c:crossAx val="-2123156376"/>
        <c:crosses val="autoZero"/>
        <c:auto val="1"/>
        <c:lblAlgn val="ctr"/>
        <c:lblOffset val="100"/>
        <c:noMultiLvlLbl val="1"/>
      </c:catAx>
      <c:valAx>
        <c:axId val="-2123156376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2070" b="0" i="0" u="none" strike="noStrike">
                <a:solidFill>
                  <a:srgbClr val="FFFFFF"/>
                </a:solidFill>
                <a:effectLst/>
                <a:latin typeface="DIN Alternate"/>
              </a:defRPr>
            </a:pPr>
            <a:endParaRPr lang="en-US"/>
          </a:p>
        </c:txPr>
        <c:crossAx val="-2123152968"/>
        <c:crosses val="autoZero"/>
        <c:crossBetween val="between"/>
        <c:majorUnit val="17.5"/>
        <c:minorUnit val="8.75"/>
      </c:valAx>
      <c:serAx>
        <c:axId val="-2123159768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/>
            <a:endParaRPr lang="en-US"/>
          </a:p>
        </c:txPr>
        <c:crossAx val="-2123156376"/>
        <c:crosses val="autoZero"/>
        <c:tickLblSkip val="1"/>
      </c:ser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6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title>
      <c:tx>
        <c:rich>
          <a:bodyPr rot="0"/>
          <a:lstStyle/>
          <a:p>
            <a:pPr lvl="0"/>
            <a:endParaRPr lang="en-US"/>
          </a:p>
        </c:rich>
      </c:tx>
      <c:layout/>
      <c:overlay val="1"/>
    </c:title>
    <c:autoTitleDeleted val="0"/>
    <c:view3D>
      <c:rotX val="2"/>
      <c:hPercent val="38"/>
      <c:rotY val="23"/>
      <c:depthPercent val="31"/>
      <c:rAngAx val="0"/>
      <c:perspective val="30"/>
    </c:view3D>
    <c:floor>
      <c:thickness val="0"/>
      <c:spPr>
        <a:noFill/>
        <a:ln>
          <a:noFill/>
        </a:ln>
        <a:effectLst/>
      </c:spPr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0.005"/>
          <c:y val="0.005"/>
          <c:w val="1.0"/>
          <c:h val="1.0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de 0 a 5 anos</c:v>
                </c:pt>
              </c:strCache>
            </c:strRef>
          </c:tx>
          <c:spPr>
            <a:blipFill rotWithShape="1">
              <a:blip xmlns:r="http://schemas.openxmlformats.org/officeDocument/2006/relationships" r:embed="rId1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127000" dir="78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dLbls>
            <c:numFmt formatCode="#,##0.00" sourceLinked="0"/>
            <c:txPr>
              <a:bodyPr/>
              <a:lstStyle/>
              <a:p>
                <a:pPr lvl="0">
                  <a:defRPr sz="2520" b="0" i="0" u="none" strike="noStrike">
                    <a:solidFill>
                      <a:srgbClr val="FFFFFF"/>
                    </a:solidFill>
                    <a:effectLst>
                      <a:outerShdw dist="38100" dir="2700000" rotWithShape="0">
                        <a:srgbClr val="000000"/>
                      </a:outerShdw>
                    </a:effectLst>
                    <a:latin typeface="DIN Alternate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Sheet1!$B$1:$B$1</c:f>
              <c:strCache>
                <c:ptCount val="1"/>
                <c:pt idx="0">
                  <c:v>Kurt Meinert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11.77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de 6 a 14 anos</c:v>
                </c:pt>
              </c:strCache>
            </c:strRef>
          </c:tx>
          <c:spPr>
            <a:blipFill rotWithShape="1">
              <a:blip xmlns:r="http://schemas.openxmlformats.org/officeDocument/2006/relationships"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127000" dir="78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dLbls>
            <c:numFmt formatCode="#,##0.00" sourceLinked="0"/>
            <c:txPr>
              <a:bodyPr/>
              <a:lstStyle/>
              <a:p>
                <a:pPr lvl="0">
                  <a:defRPr sz="2520" b="0" i="0" u="none" strike="noStrike">
                    <a:solidFill>
                      <a:srgbClr val="FFFFFF"/>
                    </a:solidFill>
                    <a:effectLst>
                      <a:outerShdw dist="38100" dir="2700000" rotWithShape="0">
                        <a:srgbClr val="000000"/>
                      </a:outerShdw>
                    </a:effectLst>
                    <a:latin typeface="DIN Alternate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Sheet1!$B$1:$B$1</c:f>
              <c:strCache>
                <c:ptCount val="1"/>
                <c:pt idx="0">
                  <c:v>Kurt Meinert</c:v>
                </c:pt>
              </c:strCache>
            </c:strRef>
          </c:cat>
          <c:val>
            <c:numRef>
              <c:f>Sheet1!$B$3:$B$3</c:f>
              <c:numCache>
                <c:formatCode>General</c:formatCode>
                <c:ptCount val="1"/>
                <c:pt idx="0">
                  <c:v>19.13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de 15 a 17 anos</c:v>
                </c:pt>
              </c:strCache>
            </c:strRef>
          </c:tx>
          <c:spPr>
            <a:blipFill rotWithShape="1">
              <a:blip xmlns:r="http://schemas.openxmlformats.org/officeDocument/2006/relationships" r:embed="rId3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127000" dir="78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dLbls>
            <c:numFmt formatCode="#,##0.00" sourceLinked="0"/>
            <c:txPr>
              <a:bodyPr/>
              <a:lstStyle/>
              <a:p>
                <a:pPr lvl="0">
                  <a:defRPr sz="2520" b="0" i="0" u="none" strike="noStrike">
                    <a:solidFill>
                      <a:srgbClr val="FFFFFF"/>
                    </a:solidFill>
                    <a:effectLst>
                      <a:outerShdw dist="38100" dir="2700000" rotWithShape="0">
                        <a:srgbClr val="000000"/>
                      </a:outerShdw>
                    </a:effectLst>
                    <a:latin typeface="DIN Alternate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Sheet1!$B$1:$B$1</c:f>
              <c:strCache>
                <c:ptCount val="1"/>
                <c:pt idx="0">
                  <c:v>Kurt Meinert</c:v>
                </c:pt>
              </c:strCache>
            </c:strRef>
          </c:cat>
          <c:val>
            <c:numRef>
              <c:f>Sheet1!$B$4:$B$4</c:f>
              <c:numCache>
                <c:formatCode>General</c:formatCode>
                <c:ptCount val="1"/>
                <c:pt idx="0">
                  <c:v>6.48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de 18 a 59 anos</c:v>
                </c:pt>
              </c:strCache>
            </c:strRef>
          </c:tx>
          <c:spPr>
            <a:blipFill rotWithShape="1">
              <a:blip xmlns:r="http://schemas.openxmlformats.org/officeDocument/2006/relationships" r:embed="rId4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127000" dir="78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dLbls>
            <c:numFmt formatCode="#,##0.00" sourceLinked="0"/>
            <c:txPr>
              <a:bodyPr/>
              <a:lstStyle/>
              <a:p>
                <a:pPr lvl="0">
                  <a:defRPr sz="2520" b="0" i="0" u="none" strike="noStrike">
                    <a:solidFill>
                      <a:srgbClr val="FFFFFF"/>
                    </a:solidFill>
                    <a:effectLst>
                      <a:outerShdw dist="38100" dir="2700000" rotWithShape="0">
                        <a:srgbClr val="000000"/>
                      </a:outerShdw>
                    </a:effectLst>
                    <a:latin typeface="DIN Alternate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Sheet1!$B$1:$B$1</c:f>
              <c:strCache>
                <c:ptCount val="1"/>
                <c:pt idx="0">
                  <c:v>Kurt Meinert</c:v>
                </c:pt>
              </c:strCache>
            </c:strRef>
          </c:cat>
          <c:val>
            <c:numRef>
              <c:f>Sheet1!$B$5:$B$5</c:f>
              <c:numCache>
                <c:formatCode>General</c:formatCode>
                <c:ptCount val="1"/>
                <c:pt idx="0">
                  <c:v>58.3</c:v>
                </c:pt>
              </c:numCache>
            </c:numRef>
          </c:val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60 ou mais</c:v>
                </c:pt>
              </c:strCache>
            </c:strRef>
          </c:tx>
          <c:spPr>
            <a:blipFill rotWithShape="1">
              <a:blip xmlns:r="http://schemas.openxmlformats.org/officeDocument/2006/relationships" r:embed="rId5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127000" dir="78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dLbls>
            <c:numFmt formatCode="#,##0.00" sourceLinked="0"/>
            <c:txPr>
              <a:bodyPr/>
              <a:lstStyle/>
              <a:p>
                <a:pPr lvl="0">
                  <a:defRPr sz="2520" b="0" i="0" u="none" strike="noStrike">
                    <a:solidFill>
                      <a:srgbClr val="FFFFFF"/>
                    </a:solidFill>
                    <a:effectLst>
                      <a:outerShdw dist="38100" dir="2700000" rotWithShape="0">
                        <a:srgbClr val="000000"/>
                      </a:outerShdw>
                    </a:effectLst>
                    <a:latin typeface="DIN Alternate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Sheet1!$B$1:$B$1</c:f>
              <c:strCache>
                <c:ptCount val="1"/>
                <c:pt idx="0">
                  <c:v>Kurt Meinert</c:v>
                </c:pt>
              </c:strCache>
            </c:strRef>
          </c:cat>
          <c:val>
            <c:numRef>
              <c:f>Sheet1!$B$6:$B$6</c:f>
              <c:numCache>
                <c:formatCode>General</c:formatCode>
                <c:ptCount val="1"/>
                <c:pt idx="0">
                  <c:v>4.33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shape val="cylinder"/>
        <c:axId val="-2123228440"/>
        <c:axId val="-2123231848"/>
        <c:axId val="-2123235240"/>
      </c:bar3DChart>
      <c:catAx>
        <c:axId val="-21232284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2070" b="0" i="0" u="none" strike="noStrike">
                <a:solidFill>
                  <a:srgbClr val="FFFFFF"/>
                </a:solidFill>
                <a:effectLst/>
                <a:latin typeface="DIN Alternate"/>
              </a:defRPr>
            </a:pPr>
            <a:endParaRPr lang="en-US"/>
          </a:p>
        </c:txPr>
        <c:crossAx val="-2123231848"/>
        <c:crosses val="autoZero"/>
        <c:auto val="1"/>
        <c:lblAlgn val="ctr"/>
        <c:lblOffset val="100"/>
        <c:noMultiLvlLbl val="1"/>
      </c:catAx>
      <c:valAx>
        <c:axId val="-212323184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2070" b="0" i="0" u="none" strike="noStrike">
                <a:solidFill>
                  <a:srgbClr val="FFFFFF"/>
                </a:solidFill>
                <a:effectLst/>
                <a:latin typeface="DIN Alternate"/>
              </a:defRPr>
            </a:pPr>
            <a:endParaRPr lang="en-US"/>
          </a:p>
        </c:txPr>
        <c:crossAx val="-2123228440"/>
        <c:crosses val="autoZero"/>
        <c:crossBetween val="between"/>
        <c:majorUnit val="15.0"/>
        <c:minorUnit val="7.5"/>
      </c:valAx>
      <c:serAx>
        <c:axId val="-2123235240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/>
            <a:endParaRPr lang="en-US"/>
          </a:p>
        </c:txPr>
        <c:crossAx val="-2123231848"/>
        <c:crosses val="autoZero"/>
        <c:tickLblSkip val="1"/>
      </c:ser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6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72242450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Texto do Título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Nível de Corpo Um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Nível de Corpo Dois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Nível de Corpo Três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Nível de Corpo Quatro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Nível de Corpo Cinco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Texto do Título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Nível de Corpo Um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Nível de Corpo Dois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Nível de Corpo Três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Nível de Corpo Quatro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Nível de Corpo Cinco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Ce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Texto do Título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Texto do Título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Nível de Corpo Um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Nível de Corpo Dois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Nível de Corpo Três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Nível de Corpo Quatro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Nível de Corpo Cinco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Sup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Texto do Título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Texto do Título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Nível de Corpo Um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Nível de Corpo Dois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Nível de Corpo Três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Nível de Corpo Quatro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Nível de Corpo Cinco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Texto do Título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Nível de Corpo Um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Nível de Corpo Dois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Nível de Corpo Três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Nível de Corpo Quatro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Nível de Corpo Cinco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Nível de Corpo Um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Nível de Corpo Dois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Nível de Corpo Três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Nível de Corpo Quatro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Nível de Corpo Cinco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Ac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Texto do Título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Nível de Corpo Um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Nível de Corpo Dois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Nível de Corpo Três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Nível de Corpo Quatro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Nível de Corpo Cinco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xmlns:p14="http://schemas.microsoft.com/office/powerpoint/2010/main" spd="med"/>
  <p:txStyles>
    <p:titleStyle>
      <a:lvl1pPr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4" Type="http://schemas.openxmlformats.org/officeDocument/2006/relationships/chart" Target="../charts/chart9.xml"/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10.xml"/><Relationship Id="rId3" Type="http://schemas.openxmlformats.org/officeDocument/2006/relationships/chart" Target="../charts/char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12.xml"/><Relationship Id="rId3" Type="http://schemas.openxmlformats.org/officeDocument/2006/relationships/chart" Target="../charts/char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Audiência Pública</a:t>
            </a:r>
          </a:p>
        </p:txBody>
      </p:sp>
      <p:sp>
        <p:nvSpPr>
          <p:cNvPr id="33" name="Shape 33"/>
          <p:cNvSpPr/>
          <p:nvPr/>
        </p:nvSpPr>
        <p:spPr>
          <a:xfrm>
            <a:off x="3661171" y="5439675"/>
            <a:ext cx="5936458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FFFFFF"/>
                </a:solidFill>
              </a:rPr>
              <a:t>Criação do Bairro Kurt Meinert</a:t>
            </a:r>
          </a:p>
        </p:txBody>
      </p:sp>
      <p:pic>
        <p:nvPicPr>
          <p:cNvPr id="34" name="BRASA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51653" y="0"/>
            <a:ext cx="4760389" cy="39821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1" animBg="1" advAuto="0"/>
      <p:bldP spid="33" grpId="2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7" name="Chart 87"/>
          <p:cNvGraphicFramePr/>
          <p:nvPr/>
        </p:nvGraphicFramePr>
        <p:xfrm>
          <a:off x="1051792" y="1424313"/>
          <a:ext cx="10595453" cy="6973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8" name="Shape 88"/>
          <p:cNvSpPr/>
          <p:nvPr/>
        </p:nvSpPr>
        <p:spPr>
          <a:xfrm>
            <a:off x="0" y="12083"/>
            <a:ext cx="3115361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400" dirty="0">
                <a:solidFill>
                  <a:srgbClr val="FFFFFF"/>
                </a:solidFill>
              </a:rPr>
              <a:t>População</a:t>
            </a:r>
          </a:p>
        </p:txBody>
      </p:sp>
      <p:sp>
        <p:nvSpPr>
          <p:cNvPr id="89" name="Shape 89"/>
          <p:cNvSpPr/>
          <p:nvPr/>
        </p:nvSpPr>
        <p:spPr>
          <a:xfrm>
            <a:off x="9665501" y="9245106"/>
            <a:ext cx="3163678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i="0">
                <a:solidFill>
                  <a:srgbClr val="000000"/>
                </a:solidFill>
              </a:defRPr>
            </a:pPr>
            <a:r>
              <a:rPr i="1">
                <a:solidFill>
                  <a:srgbClr val="FFFFFF"/>
                </a:solidFill>
              </a:rPr>
              <a:t>Fonte: Estimativa IPPUJ 2014</a:t>
            </a:r>
          </a:p>
        </p:txBody>
      </p:sp>
      <p:sp>
        <p:nvSpPr>
          <p:cNvPr id="90" name="Shape 90"/>
          <p:cNvSpPr/>
          <p:nvPr/>
        </p:nvSpPr>
        <p:spPr>
          <a:xfrm>
            <a:off x="3711276" y="5835650"/>
            <a:ext cx="1034685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900">
                <a:solidFill>
                  <a:srgbClr val="FFFFFF"/>
                </a:solidFill>
              </a:rPr>
              <a:t>31%</a:t>
            </a:r>
          </a:p>
        </p:txBody>
      </p:sp>
      <p:sp>
        <p:nvSpPr>
          <p:cNvPr id="91" name="Shape 91"/>
          <p:cNvSpPr/>
          <p:nvPr/>
        </p:nvSpPr>
        <p:spPr>
          <a:xfrm>
            <a:off x="7970009" y="4498164"/>
            <a:ext cx="1034685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900">
                <a:solidFill>
                  <a:srgbClr val="FFFFFF"/>
                </a:solidFill>
              </a:rPr>
              <a:t>69%</a:t>
            </a:r>
          </a:p>
        </p:txBody>
      </p:sp>
    </p:spTree>
  </p:cSld>
  <p:clrMapOvr>
    <a:masterClrMapping/>
  </p:clrMapOvr>
  <p:transition xmlns:p14="http://schemas.microsoft.com/office/powerpoint/2010/main" spd="med">
    <p:wip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9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1" animBg="1" advAuto="0"/>
      <p:bldP spid="89" grpId="4" animBg="1" advAuto="0"/>
      <p:bldP spid="90" grpId="2" animBg="1" advAuto="0"/>
      <p:bldP spid="91" grpId="3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3" name="Chart 93"/>
          <p:cNvGraphicFramePr/>
          <p:nvPr/>
        </p:nvGraphicFramePr>
        <p:xfrm>
          <a:off x="1051792" y="1424313"/>
          <a:ext cx="10595453" cy="6973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4" name="Shape 94"/>
          <p:cNvSpPr/>
          <p:nvPr/>
        </p:nvSpPr>
        <p:spPr>
          <a:xfrm>
            <a:off x="0" y="-9442"/>
            <a:ext cx="3137678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400" dirty="0">
                <a:solidFill>
                  <a:srgbClr val="FFFFFF"/>
                </a:solidFill>
              </a:rPr>
              <a:t>Domicílios</a:t>
            </a:r>
          </a:p>
        </p:txBody>
      </p:sp>
      <p:sp>
        <p:nvSpPr>
          <p:cNvPr id="95" name="Shape 95"/>
          <p:cNvSpPr/>
          <p:nvPr/>
        </p:nvSpPr>
        <p:spPr>
          <a:xfrm>
            <a:off x="9353997" y="9245106"/>
            <a:ext cx="3583485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i="0">
                <a:solidFill>
                  <a:srgbClr val="000000"/>
                </a:solidFill>
              </a:defRPr>
            </a:pPr>
            <a:r>
              <a:rPr i="1">
                <a:solidFill>
                  <a:srgbClr val="FFFFFF"/>
                </a:solidFill>
              </a:rPr>
              <a:t>Fonte: Prefeitura de Joinville 2014</a:t>
            </a:r>
          </a:p>
        </p:txBody>
      </p:sp>
      <p:sp>
        <p:nvSpPr>
          <p:cNvPr id="96" name="Shape 96"/>
          <p:cNvSpPr/>
          <p:nvPr/>
        </p:nvSpPr>
        <p:spPr>
          <a:xfrm>
            <a:off x="3592743" y="5734050"/>
            <a:ext cx="1034685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900">
                <a:solidFill>
                  <a:srgbClr val="FFFFFF"/>
                </a:solidFill>
              </a:rPr>
              <a:t>33%</a:t>
            </a:r>
          </a:p>
        </p:txBody>
      </p:sp>
      <p:sp>
        <p:nvSpPr>
          <p:cNvPr id="97" name="Shape 97"/>
          <p:cNvSpPr/>
          <p:nvPr/>
        </p:nvSpPr>
        <p:spPr>
          <a:xfrm>
            <a:off x="7834543" y="4464050"/>
            <a:ext cx="1034685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900">
                <a:solidFill>
                  <a:srgbClr val="FFFFFF"/>
                </a:solidFill>
              </a:rPr>
              <a:t>66%</a:t>
            </a:r>
          </a:p>
        </p:txBody>
      </p:sp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9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1" animBg="1" advAuto="0"/>
      <p:bldP spid="95" grpId="4" animBg="1" advAuto="0"/>
      <p:bldP spid="96" grpId="2" animBg="1" advAuto="0"/>
      <p:bldP spid="97" grpId="3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" name="Chart 99"/>
          <p:cNvGraphicFramePr/>
          <p:nvPr>
            <p:extLst>
              <p:ext uri="{D42A27DB-BD31-4B8C-83A1-F6EECF244321}">
                <p14:modId xmlns:p14="http://schemas.microsoft.com/office/powerpoint/2010/main" val="2502580620"/>
              </p:ext>
            </p:extLst>
          </p:nvPr>
        </p:nvGraphicFramePr>
        <p:xfrm>
          <a:off x="1051792" y="1424313"/>
          <a:ext cx="10595453" cy="6973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0" name="Shape 100"/>
          <p:cNvSpPr/>
          <p:nvPr/>
        </p:nvSpPr>
        <p:spPr>
          <a:xfrm>
            <a:off x="0" y="-26762"/>
            <a:ext cx="7176344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400" dirty="0">
                <a:solidFill>
                  <a:srgbClr val="FFFFFF"/>
                </a:solidFill>
              </a:rPr>
              <a:t>Moradores por domicílio</a:t>
            </a:r>
          </a:p>
        </p:txBody>
      </p:sp>
      <p:sp>
        <p:nvSpPr>
          <p:cNvPr id="101" name="Shape 101"/>
          <p:cNvSpPr/>
          <p:nvPr/>
        </p:nvSpPr>
        <p:spPr>
          <a:xfrm>
            <a:off x="9741658" y="9245106"/>
            <a:ext cx="2808164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i="0">
                <a:solidFill>
                  <a:srgbClr val="000000"/>
                </a:solidFill>
              </a:defRPr>
            </a:pPr>
            <a:r>
              <a:rPr i="1">
                <a:solidFill>
                  <a:srgbClr val="FFFFFF"/>
                </a:solidFill>
              </a:rPr>
              <a:t>Fonte: IBGE - Censo 2010</a:t>
            </a:r>
          </a:p>
        </p:txBody>
      </p:sp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1" animBg="1" advAuto="0"/>
      <p:bldP spid="101" grpId="2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" name="Chart 103"/>
          <p:cNvGraphicFramePr/>
          <p:nvPr>
            <p:extLst>
              <p:ext uri="{D42A27DB-BD31-4B8C-83A1-F6EECF244321}">
                <p14:modId xmlns:p14="http://schemas.microsoft.com/office/powerpoint/2010/main" val="3137348307"/>
              </p:ext>
            </p:extLst>
          </p:nvPr>
        </p:nvGraphicFramePr>
        <p:xfrm>
          <a:off x="1051792" y="1424313"/>
          <a:ext cx="10595453" cy="6973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4" name="Shape 104"/>
          <p:cNvSpPr/>
          <p:nvPr/>
        </p:nvSpPr>
        <p:spPr>
          <a:xfrm>
            <a:off x="0" y="12083"/>
            <a:ext cx="675615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400" dirty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rPr>
              <a:t>Renda </a:t>
            </a:r>
            <a:r>
              <a:rPr sz="5400" dirty="0" smtClean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rPr>
              <a:t>Média</a:t>
            </a:r>
            <a:r>
              <a:rPr lang="pt-BR" sz="5400" dirty="0" smtClean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rPr>
              <a:t> </a:t>
            </a:r>
            <a:r>
              <a:rPr sz="2400" dirty="0" smtClean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rPr>
              <a:t>em </a:t>
            </a:r>
            <a:r>
              <a:rPr sz="2400" dirty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rPr>
              <a:t>Salários Mínimos</a:t>
            </a:r>
          </a:p>
        </p:txBody>
      </p:sp>
      <p:sp>
        <p:nvSpPr>
          <p:cNvPr id="105" name="Shape 105"/>
          <p:cNvSpPr/>
          <p:nvPr/>
        </p:nvSpPr>
        <p:spPr>
          <a:xfrm>
            <a:off x="9741658" y="9245106"/>
            <a:ext cx="2808164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i="0">
                <a:solidFill>
                  <a:srgbClr val="000000"/>
                </a:solidFill>
              </a:defRPr>
            </a:pPr>
            <a:r>
              <a:rPr i="1">
                <a:solidFill>
                  <a:srgbClr val="FFFFFF"/>
                </a:solidFill>
              </a:rPr>
              <a:t>Fonte: IBGE - Censo 2010</a:t>
            </a:r>
          </a:p>
        </p:txBody>
      </p:sp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1" animBg="1" advAuto="0"/>
      <p:bldP spid="105" grpId="2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oup 109"/>
          <p:cNvGrpSpPr/>
          <p:nvPr/>
        </p:nvGrpSpPr>
        <p:grpSpPr>
          <a:xfrm>
            <a:off x="-63757" y="0"/>
            <a:ext cx="6097145" cy="8118820"/>
            <a:chOff x="-624367" y="-201733"/>
            <a:chExt cx="6097143" cy="8118819"/>
          </a:xfrm>
        </p:grpSpPr>
        <p:graphicFrame>
          <p:nvGraphicFramePr>
            <p:cNvPr id="107" name="Chart 107"/>
            <p:cNvGraphicFramePr/>
            <p:nvPr>
              <p:extLst>
                <p:ext uri="{D42A27DB-BD31-4B8C-83A1-F6EECF244321}">
                  <p14:modId xmlns:p14="http://schemas.microsoft.com/office/powerpoint/2010/main" val="4128862974"/>
                </p:ext>
              </p:extLst>
            </p:nvPr>
          </p:nvGraphicFramePr>
          <p:xfrm>
            <a:off x="-624367" y="2769"/>
            <a:ext cx="6097143" cy="791431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08" name="Shape 108"/>
            <p:cNvSpPr/>
            <p:nvPr/>
          </p:nvSpPr>
          <p:spPr>
            <a:xfrm>
              <a:off x="-338479" y="-201733"/>
              <a:ext cx="5811255" cy="532696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600"/>
              </a:pPr>
              <a:endParaRPr/>
            </a:p>
          </p:txBody>
        </p:sp>
      </p:grpSp>
      <p:graphicFrame>
        <p:nvGraphicFramePr>
          <p:cNvPr id="110" name="Chart 110"/>
          <p:cNvGraphicFramePr/>
          <p:nvPr>
            <p:extLst>
              <p:ext uri="{D42A27DB-BD31-4B8C-83A1-F6EECF244321}">
                <p14:modId xmlns:p14="http://schemas.microsoft.com/office/powerpoint/2010/main" val="2016371069"/>
              </p:ext>
            </p:extLst>
          </p:nvPr>
        </p:nvGraphicFramePr>
        <p:xfrm>
          <a:off x="-293159" y="1538991"/>
          <a:ext cx="7631117" cy="3830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1" name="Shape 111"/>
          <p:cNvSpPr/>
          <p:nvPr/>
        </p:nvSpPr>
        <p:spPr>
          <a:xfrm>
            <a:off x="87874" y="42846"/>
            <a:ext cx="8408201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400" dirty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rPr>
              <a:t>Faixa Etáriada </a:t>
            </a:r>
            <a:r>
              <a:rPr sz="5400" dirty="0" smtClean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rPr>
              <a:t>População</a:t>
            </a:r>
            <a:r>
              <a:rPr lang="pt-BR" sz="5400" dirty="0" smtClean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rPr>
              <a:t> </a:t>
            </a:r>
            <a:r>
              <a:rPr lang="pt-BR" sz="2400" dirty="0" smtClean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rPr>
              <a:t>(em %)</a:t>
            </a:r>
            <a:endParaRPr sz="2400" dirty="0">
              <a:solidFill>
                <a:srgbClr val="FFFFFF"/>
              </a:solidFill>
              <a:latin typeface="DIN Alternate"/>
              <a:ea typeface="DIN Alternate"/>
              <a:cs typeface="DIN Alternate"/>
              <a:sym typeface="DIN Alternate"/>
            </a:endParaRPr>
          </a:p>
        </p:txBody>
      </p:sp>
      <p:sp>
        <p:nvSpPr>
          <p:cNvPr id="112" name="Shape 112"/>
          <p:cNvSpPr/>
          <p:nvPr/>
        </p:nvSpPr>
        <p:spPr>
          <a:xfrm>
            <a:off x="9741658" y="9245106"/>
            <a:ext cx="2808164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i="0">
                <a:solidFill>
                  <a:srgbClr val="000000"/>
                </a:solidFill>
              </a:defRPr>
            </a:pPr>
            <a:r>
              <a:rPr i="1">
                <a:solidFill>
                  <a:srgbClr val="FFFFFF"/>
                </a:solidFill>
              </a:rPr>
              <a:t>Fonte: IBGE - Censo 2010</a:t>
            </a:r>
          </a:p>
        </p:txBody>
      </p:sp>
      <p:graphicFrame>
        <p:nvGraphicFramePr>
          <p:cNvPr id="113" name="Chart 113"/>
          <p:cNvGraphicFramePr/>
          <p:nvPr>
            <p:extLst>
              <p:ext uri="{D42A27DB-BD31-4B8C-83A1-F6EECF244321}">
                <p14:modId xmlns:p14="http://schemas.microsoft.com/office/powerpoint/2010/main" val="3115291168"/>
              </p:ext>
            </p:extLst>
          </p:nvPr>
        </p:nvGraphicFramePr>
        <p:xfrm>
          <a:off x="5899131" y="3637756"/>
          <a:ext cx="7641732" cy="4113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9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1" animBg="1" advAuto="0"/>
      <p:bldP spid="110" grpId="3" animBg="1" advAuto="0"/>
      <p:bldP spid="112" grpId="4" animBg="1" advAuto="0"/>
      <p:bldP spid="113" grpId="2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/>
        </p:nvSpPr>
        <p:spPr>
          <a:xfrm>
            <a:off x="37434" y="0"/>
            <a:ext cx="7074565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400" dirty="0">
                <a:solidFill>
                  <a:srgbClr val="FFFFFF"/>
                </a:solidFill>
              </a:rPr>
              <a:t>Equipamentos  Públicos</a:t>
            </a:r>
          </a:p>
        </p:txBody>
      </p:sp>
      <p:graphicFrame>
        <p:nvGraphicFramePr>
          <p:cNvPr id="116" name="Chart 116"/>
          <p:cNvGraphicFramePr/>
          <p:nvPr>
            <p:extLst>
              <p:ext uri="{D42A27DB-BD31-4B8C-83A1-F6EECF244321}">
                <p14:modId xmlns:p14="http://schemas.microsoft.com/office/powerpoint/2010/main" val="1582068152"/>
              </p:ext>
            </p:extLst>
          </p:nvPr>
        </p:nvGraphicFramePr>
        <p:xfrm>
          <a:off x="6769696" y="1771648"/>
          <a:ext cx="6627576" cy="4267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7" name="Chart 117"/>
          <p:cNvGraphicFramePr/>
          <p:nvPr>
            <p:extLst>
              <p:ext uri="{D42A27DB-BD31-4B8C-83A1-F6EECF244321}">
                <p14:modId xmlns:p14="http://schemas.microsoft.com/office/powerpoint/2010/main" val="721774681"/>
              </p:ext>
            </p:extLst>
          </p:nvPr>
        </p:nvGraphicFramePr>
        <p:xfrm>
          <a:off x="-249171" y="1293282"/>
          <a:ext cx="6627576" cy="4267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8" name="Shape 118"/>
          <p:cNvSpPr/>
          <p:nvPr/>
        </p:nvSpPr>
        <p:spPr>
          <a:xfrm>
            <a:off x="2450977" y="1121833"/>
            <a:ext cx="237937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Bairro Kurt Meinert</a:t>
            </a:r>
          </a:p>
        </p:txBody>
      </p:sp>
      <p:sp>
        <p:nvSpPr>
          <p:cNvPr id="119" name="Shape 119"/>
          <p:cNvSpPr/>
          <p:nvPr/>
        </p:nvSpPr>
        <p:spPr>
          <a:xfrm>
            <a:off x="8633952" y="778933"/>
            <a:ext cx="2895614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Bairro Paranaguamirim</a:t>
            </a:r>
          </a:p>
        </p:txBody>
      </p:sp>
      <p:graphicFrame>
        <p:nvGraphicFramePr>
          <p:cNvPr id="120" name="Table 120"/>
          <p:cNvGraphicFramePr/>
          <p:nvPr/>
        </p:nvGraphicFramePr>
        <p:xfrm>
          <a:off x="6942666" y="6129866"/>
          <a:ext cx="6010539" cy="350943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6010539"/>
              </a:tblGrid>
              <a:tr h="350943">
                <a:tc>
                  <a:txBody>
                    <a:bodyPr/>
                    <a:lstStyle/>
                    <a:p>
                      <a:pPr lvl="0"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FFF"/>
                          </a:solidFill>
                          <a:latin typeface="DIN Alternate"/>
                          <a:ea typeface="DIN Alternate"/>
                          <a:cs typeface="DIN Alternate"/>
                          <a:sym typeface="DIN Alternate"/>
                        </a:rPr>
                        <a:t>Área de Lazer Paranaguamirim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350943">
                <a:tc>
                  <a:txBody>
                    <a:bodyPr/>
                    <a:lstStyle/>
                    <a:p>
                      <a:pPr lvl="0"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FFF"/>
                          </a:solidFill>
                          <a:latin typeface="DIN Alternate"/>
                          <a:ea typeface="DIN Alternate"/>
                          <a:cs typeface="DIN Alternate"/>
                          <a:sym typeface="DIN Alternate"/>
                        </a:rPr>
                        <a:t>Área de Lazer Estevão de Matos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350943">
                <a:tc>
                  <a:txBody>
                    <a:bodyPr/>
                    <a:lstStyle/>
                    <a:p>
                      <a:pPr lvl="0"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FFF"/>
                          </a:solidFill>
                          <a:latin typeface="DIN Alternate"/>
                          <a:ea typeface="DIN Alternate"/>
                          <a:cs typeface="DIN Alternate"/>
                          <a:sym typeface="DIN Alternate"/>
                        </a:rPr>
                        <a:t>Praça Frederico Rudolpho Germano Dumke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350943">
                <a:tc>
                  <a:txBody>
                    <a:bodyPr/>
                    <a:lstStyle/>
                    <a:p>
                      <a:pPr lvl="0"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FFF"/>
                          </a:solidFill>
                          <a:latin typeface="DIN Alternate"/>
                          <a:ea typeface="DIN Alternate"/>
                          <a:cs typeface="DIN Alternate"/>
                          <a:sym typeface="DIN Alternate"/>
                        </a:rPr>
                        <a:t>CEI Dia Feliz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350943">
                <a:tc>
                  <a:txBody>
                    <a:bodyPr/>
                    <a:lstStyle/>
                    <a:p>
                      <a:pPr lvl="0"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FFF"/>
                          </a:solidFill>
                          <a:latin typeface="DIN Alternate"/>
                          <a:ea typeface="DIN Alternate"/>
                          <a:cs typeface="DIN Alternate"/>
                          <a:sym typeface="DIN Alternate"/>
                        </a:rPr>
                        <a:t>CEI Recanto Ser Criança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350943">
                <a:tc>
                  <a:txBody>
                    <a:bodyPr/>
                    <a:lstStyle/>
                    <a:p>
                      <a:pPr lvl="0"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FFF"/>
                          </a:solidFill>
                          <a:latin typeface="DIN Alternate"/>
                          <a:ea typeface="DIN Alternate"/>
                          <a:cs typeface="DIN Alternate"/>
                          <a:sym typeface="DIN Alternate"/>
                        </a:rPr>
                        <a:t>CEI Meu Amiguinho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350943">
                <a:tc>
                  <a:txBody>
                    <a:bodyPr/>
                    <a:lstStyle/>
                    <a:p>
                      <a:pPr lvl="0"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FFF"/>
                          </a:solidFill>
                          <a:latin typeface="DIN Alternate"/>
                          <a:ea typeface="DIN Alternate"/>
                          <a:cs typeface="DIN Alternate"/>
                          <a:sym typeface="DIN Alternate"/>
                        </a:rPr>
                        <a:t>CEI Alegria de Viver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350943">
                <a:tc>
                  <a:txBody>
                    <a:bodyPr/>
                    <a:lstStyle/>
                    <a:p>
                      <a:pPr lvl="0"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FFF"/>
                          </a:solidFill>
                          <a:latin typeface="DIN Alternate"/>
                          <a:ea typeface="DIN Alternate"/>
                          <a:cs typeface="DIN Alternate"/>
                          <a:sym typeface="DIN Alternate"/>
                        </a:rPr>
                        <a:t>Escola Municipal Professora Ada Santanna da Silveira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350943">
                <a:tc>
                  <a:txBody>
                    <a:bodyPr/>
                    <a:lstStyle/>
                    <a:p>
                      <a:pPr lvl="0"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FFF"/>
                          </a:solidFill>
                          <a:latin typeface="DIN Alternate"/>
                          <a:ea typeface="DIN Alternate"/>
                          <a:cs typeface="DIN Alternate"/>
                          <a:sym typeface="DIN Alternate"/>
                        </a:rPr>
                        <a:t>E.E.B.  Professora Juracy Maria Brosig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350943">
                <a:tc>
                  <a:txBody>
                    <a:bodyPr/>
                    <a:lstStyle/>
                    <a:p>
                      <a:pPr lvl="0"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FFF"/>
                          </a:solidFill>
                          <a:latin typeface="DIN Alternate"/>
                          <a:ea typeface="DIN Alternate"/>
                          <a:cs typeface="DIN Alternate"/>
                          <a:sym typeface="DIN Alternate"/>
                        </a:rPr>
                        <a:t>UBSF Paranaguamirim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121" name="Table 121"/>
          <p:cNvGraphicFramePr/>
          <p:nvPr/>
        </p:nvGraphicFramePr>
        <p:xfrm>
          <a:off x="203200" y="6119746"/>
          <a:ext cx="5104540" cy="363127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5104540"/>
              </a:tblGrid>
              <a:tr h="363127">
                <a:tc>
                  <a:txBody>
                    <a:bodyPr/>
                    <a:lstStyle/>
                    <a:p>
                      <a:pPr lvl="0"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FFF"/>
                          </a:solidFill>
                          <a:latin typeface="DIN Alternate"/>
                          <a:ea typeface="DIN Alternate"/>
                          <a:cs typeface="DIN Alternate"/>
                          <a:sym typeface="DIN Alternate"/>
                        </a:rPr>
                        <a:t>Área de Lazer Jardim Edilene (OP)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363127">
                <a:tc>
                  <a:txBody>
                    <a:bodyPr/>
                    <a:lstStyle/>
                    <a:p>
                      <a:pPr lvl="0"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FFF"/>
                          </a:solidFill>
                          <a:latin typeface="DIN Alternate"/>
                          <a:ea typeface="DIN Alternate"/>
                          <a:cs typeface="DIN Alternate"/>
                          <a:sym typeface="DIN Alternate"/>
                        </a:rPr>
                        <a:t>Praça Waldemiro Inácio de Carvalho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363127">
                <a:tc>
                  <a:txBody>
                    <a:bodyPr/>
                    <a:lstStyle/>
                    <a:p>
                      <a:pPr lvl="0"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FFF"/>
                          </a:solidFill>
                          <a:latin typeface="DIN Alternate"/>
                          <a:ea typeface="DIN Alternate"/>
                          <a:cs typeface="DIN Alternate"/>
                          <a:sym typeface="DIN Alternate"/>
                        </a:rPr>
                        <a:t>CEI Marilene dos Passos Santos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363127">
                <a:tc>
                  <a:txBody>
                    <a:bodyPr/>
                    <a:lstStyle/>
                    <a:p>
                      <a:pPr lvl="0"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FFF"/>
                          </a:solidFill>
                          <a:latin typeface="DIN Alternate"/>
                          <a:ea typeface="DIN Alternate"/>
                          <a:cs typeface="DIN Alternate"/>
                          <a:sym typeface="DIN Alternate"/>
                        </a:rPr>
                        <a:t>CEI Pão de Mel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363127">
                <a:tc>
                  <a:txBody>
                    <a:bodyPr/>
                    <a:lstStyle/>
                    <a:p>
                      <a:pPr lvl="0"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FFF"/>
                          </a:solidFill>
                          <a:latin typeface="DIN Alternate"/>
                          <a:ea typeface="DIN Alternate"/>
                          <a:cs typeface="DIN Alternate"/>
                          <a:sym typeface="DIN Alternate"/>
                        </a:rPr>
                        <a:t>Escola Municipal Prefeito Joaquim Félix Moreira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363127">
                <a:tc>
                  <a:txBody>
                    <a:bodyPr/>
                    <a:lstStyle/>
                    <a:p>
                      <a:pPr lvl="0"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FFF"/>
                          </a:solidFill>
                          <a:latin typeface="DIN Alternate"/>
                          <a:ea typeface="DIN Alternate"/>
                          <a:cs typeface="DIN Alternate"/>
                          <a:sym typeface="DIN Alternate"/>
                        </a:rPr>
                        <a:t>Escola Municipal Prefeito Nilson Wilson Bender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363127">
                <a:tc>
                  <a:txBody>
                    <a:bodyPr/>
                    <a:lstStyle/>
                    <a:p>
                      <a:pPr lvl="0"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FFF"/>
                          </a:solidFill>
                          <a:latin typeface="DIN Alternate"/>
                          <a:ea typeface="DIN Alternate"/>
                          <a:cs typeface="DIN Alternate"/>
                          <a:sym typeface="DIN Alternate"/>
                        </a:rPr>
                        <a:t>E.E.B. Marli  Maria de Souza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363127">
                <a:tc>
                  <a:txBody>
                    <a:bodyPr/>
                    <a:lstStyle/>
                    <a:p>
                      <a:pPr lvl="0"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FFF"/>
                          </a:solidFill>
                          <a:latin typeface="DIN Alternate"/>
                          <a:ea typeface="DIN Alternate"/>
                          <a:cs typeface="DIN Alternate"/>
                          <a:sym typeface="DIN Alternate"/>
                        </a:rPr>
                        <a:t>UBSF Estevão de Matos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363127">
                <a:tc>
                  <a:txBody>
                    <a:bodyPr/>
                    <a:lstStyle/>
                    <a:p>
                      <a:pPr lvl="0"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FFF"/>
                          </a:solidFill>
                          <a:latin typeface="DIN Alternate"/>
                          <a:ea typeface="DIN Alternate"/>
                          <a:cs typeface="DIN Alternate"/>
                          <a:sym typeface="DIN Alternate"/>
                        </a:rPr>
                        <a:t>UBSF Jardim Edilene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363127">
                <a:tc>
                  <a:txBody>
                    <a:bodyPr/>
                    <a:lstStyle/>
                    <a:p>
                      <a:pPr lvl="0"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FFF"/>
                          </a:solidFill>
                          <a:latin typeface="DIN Alternate"/>
                          <a:ea typeface="DIN Alternate"/>
                          <a:cs typeface="DIN Alternate"/>
                          <a:sym typeface="DIN Alternate"/>
                        </a:rPr>
                        <a:t>CRAS Paranaguamirim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1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9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2" presetClass="entr" presetSubtype="1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5" animBg="1" advAuto="0"/>
      <p:bldP spid="117" grpId="2" animBg="1" advAuto="0"/>
      <p:bldP spid="118" grpId="1" animBg="1" advAuto="0"/>
      <p:bldP spid="119" grpId="4" animBg="1" advAuto="0"/>
      <p:bldP spid="120" grpId="6" animBg="1" advAuto="0"/>
      <p:bldP spid="121" grpId="3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4" name="Chart 124"/>
          <p:cNvGraphicFramePr/>
          <p:nvPr>
            <p:extLst>
              <p:ext uri="{D42A27DB-BD31-4B8C-83A1-F6EECF244321}">
                <p14:modId xmlns:p14="http://schemas.microsoft.com/office/powerpoint/2010/main" val="462234600"/>
              </p:ext>
            </p:extLst>
          </p:nvPr>
        </p:nvGraphicFramePr>
        <p:xfrm>
          <a:off x="6769696" y="2698748"/>
          <a:ext cx="6627576" cy="4356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3" name="Shape 123"/>
          <p:cNvSpPr/>
          <p:nvPr/>
        </p:nvSpPr>
        <p:spPr>
          <a:xfrm>
            <a:off x="0" y="-41528"/>
            <a:ext cx="644935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400" dirty="0">
                <a:solidFill>
                  <a:srgbClr val="FFFFFF"/>
                </a:solidFill>
              </a:rPr>
              <a:t>Infraestrutura Urbana</a:t>
            </a:r>
          </a:p>
        </p:txBody>
      </p:sp>
      <p:graphicFrame>
        <p:nvGraphicFramePr>
          <p:cNvPr id="125" name="Chart 125"/>
          <p:cNvGraphicFramePr/>
          <p:nvPr>
            <p:extLst>
              <p:ext uri="{D42A27DB-BD31-4B8C-83A1-F6EECF244321}">
                <p14:modId xmlns:p14="http://schemas.microsoft.com/office/powerpoint/2010/main" val="460666452"/>
              </p:ext>
            </p:extLst>
          </p:nvPr>
        </p:nvGraphicFramePr>
        <p:xfrm>
          <a:off x="-62904" y="2372782"/>
          <a:ext cx="6627576" cy="4356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6" name="Shape 126"/>
          <p:cNvSpPr/>
          <p:nvPr/>
        </p:nvSpPr>
        <p:spPr>
          <a:xfrm>
            <a:off x="825377" y="7099299"/>
            <a:ext cx="237937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Bairro Kurt Meinert</a:t>
            </a:r>
          </a:p>
        </p:txBody>
      </p:sp>
      <p:sp>
        <p:nvSpPr>
          <p:cNvPr id="127" name="Shape 127"/>
          <p:cNvSpPr/>
          <p:nvPr/>
        </p:nvSpPr>
        <p:spPr>
          <a:xfrm>
            <a:off x="8075152" y="7099299"/>
            <a:ext cx="2895614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 dirty="0">
                <a:solidFill>
                  <a:srgbClr val="FFFFFF"/>
                </a:solidFill>
              </a:rPr>
              <a:t>Bairro Paranaguamirim</a:t>
            </a:r>
          </a:p>
        </p:txBody>
      </p:sp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9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4" animBg="1" advAuto="0"/>
      <p:bldP spid="125" grpId="2" animBg="1" advAuto="0"/>
      <p:bldP spid="126" grpId="1" animBg="1" advAuto="0"/>
      <p:bldP spid="127" grpId="3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BRASA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7919" y="0"/>
            <a:ext cx="10728961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aranaguamirim30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41363" y="-26774"/>
            <a:ext cx="13887526" cy="9807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divisao300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41363" y="-26774"/>
            <a:ext cx="13887526" cy="9807149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Shape 38"/>
          <p:cNvSpPr/>
          <p:nvPr/>
        </p:nvSpPr>
        <p:spPr>
          <a:xfrm>
            <a:off x="6928292" y="4292599"/>
            <a:ext cx="2517950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B00"/>
                </a:solidFill>
                <a:latin typeface="DIN Alternate"/>
                <a:ea typeface="DIN Alternate"/>
                <a:cs typeface="DIN Alternate"/>
                <a:sym typeface="DIN Alternate"/>
              </a:rPr>
              <a:t>Bairro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B00"/>
                </a:solidFill>
                <a:latin typeface="DIN Alternate"/>
                <a:ea typeface="DIN Alternate"/>
                <a:cs typeface="DIN Alternate"/>
                <a:sym typeface="DIN Alternate"/>
              </a:rPr>
              <a:t>Kurt Meinert</a:t>
            </a:r>
          </a:p>
        </p:txBody>
      </p:sp>
      <p:sp>
        <p:nvSpPr>
          <p:cNvPr id="39" name="Shape 39"/>
          <p:cNvSpPr/>
          <p:nvPr/>
        </p:nvSpPr>
        <p:spPr>
          <a:xfrm>
            <a:off x="2907584" y="6341533"/>
            <a:ext cx="3362698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B00"/>
                </a:solidFill>
                <a:latin typeface="DIN Alternate"/>
                <a:ea typeface="DIN Alternate"/>
                <a:cs typeface="DIN Alternate"/>
                <a:sym typeface="DIN Alternate"/>
              </a:rPr>
              <a:t>Bairro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B00"/>
                </a:solidFill>
                <a:latin typeface="DIN Alternate"/>
                <a:ea typeface="DIN Alternate"/>
                <a:cs typeface="DIN Alternate"/>
                <a:sym typeface="DIN Alternate"/>
              </a:rPr>
              <a:t>Paranaguamirim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xmlns:p14="http://schemas.microsoft.com/office/powerpoint/2010/main" spd="slow" advClick="1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3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1" animBg="1" advAuto="0"/>
      <p:bldP spid="38" grpId="3" animBg="1" advAuto="0"/>
      <p:bldP spid="39" grpId="2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divisao30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41363" y="-26774"/>
            <a:ext cx="13887526" cy="98071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" name="Group 44"/>
          <p:cNvGrpSpPr/>
          <p:nvPr/>
        </p:nvGrpSpPr>
        <p:grpSpPr>
          <a:xfrm>
            <a:off x="2907584" y="4292599"/>
            <a:ext cx="6538658" cy="3217335"/>
            <a:chOff x="0" y="0"/>
            <a:chExt cx="6538656" cy="3217333"/>
          </a:xfrm>
        </p:grpSpPr>
        <p:sp>
          <p:nvSpPr>
            <p:cNvPr id="42" name="Shape 42"/>
            <p:cNvSpPr/>
            <p:nvPr/>
          </p:nvSpPr>
          <p:spPr>
            <a:xfrm>
              <a:off x="4020707" y="-1"/>
              <a:ext cx="2517950" cy="1168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600">
                  <a:solidFill>
                    <a:srgbClr val="FFFB00"/>
                  </a:solidFill>
                  <a:latin typeface="DIN Alternate"/>
                  <a:ea typeface="DIN Alternate"/>
                  <a:cs typeface="DIN Alternate"/>
                  <a:sym typeface="DIN Alternate"/>
                </a:rPr>
                <a:t>Bairro </a:t>
              </a:r>
            </a:p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600">
                  <a:solidFill>
                    <a:srgbClr val="FFFB00"/>
                  </a:solidFill>
                  <a:latin typeface="DIN Alternate"/>
                  <a:ea typeface="DIN Alternate"/>
                  <a:cs typeface="DIN Alternate"/>
                  <a:sym typeface="DIN Alternate"/>
                </a:rPr>
                <a:t>Kurt Meinert</a:t>
              </a:r>
            </a:p>
          </p:txBody>
        </p:sp>
        <p:sp>
          <p:nvSpPr>
            <p:cNvPr id="43" name="Shape 43"/>
            <p:cNvSpPr/>
            <p:nvPr/>
          </p:nvSpPr>
          <p:spPr>
            <a:xfrm>
              <a:off x="-1" y="2048933"/>
              <a:ext cx="3362699" cy="1168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600">
                  <a:solidFill>
                    <a:srgbClr val="FFFB00"/>
                  </a:solidFill>
                  <a:latin typeface="DIN Alternate"/>
                  <a:ea typeface="DIN Alternate"/>
                  <a:cs typeface="DIN Alternate"/>
                  <a:sym typeface="DIN Alternate"/>
                </a:rPr>
                <a:t>Bairro</a:t>
              </a:r>
            </a:p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600">
                  <a:solidFill>
                    <a:srgbClr val="FFFB00"/>
                  </a:solidFill>
                  <a:latin typeface="DIN Alternate"/>
                  <a:ea typeface="DIN Alternate"/>
                  <a:cs typeface="DIN Alternate"/>
                  <a:sym typeface="DIN Alternate"/>
                </a:rPr>
                <a:t>Paranaguamirim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0" advTm="0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divisao30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080500" y="-8051800"/>
            <a:ext cx="31750000" cy="224213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" name="Group 49"/>
          <p:cNvGrpSpPr/>
          <p:nvPr/>
        </p:nvGrpSpPr>
        <p:grpSpPr>
          <a:xfrm>
            <a:off x="1267442" y="782794"/>
            <a:ext cx="2170772" cy="838201"/>
            <a:chOff x="0" y="0"/>
            <a:chExt cx="2170771" cy="838200"/>
          </a:xfrm>
        </p:grpSpPr>
        <p:sp>
          <p:nvSpPr>
            <p:cNvPr id="47" name="Shape 47"/>
            <p:cNvSpPr/>
            <p:nvPr/>
          </p:nvSpPr>
          <p:spPr>
            <a:xfrm>
              <a:off x="829259" y="-1"/>
              <a:ext cx="1341513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500">
                  <a:solidFill>
                    <a:srgbClr val="FFFB00"/>
                  </a:solidFill>
                  <a:latin typeface="DIN Alternate"/>
                  <a:ea typeface="DIN Alternate"/>
                  <a:cs typeface="DIN Alternate"/>
                  <a:sym typeface="DIN Alternate"/>
                </a:rPr>
                <a:t>Rua das </a:t>
              </a:r>
            </a:p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500">
                  <a:solidFill>
                    <a:srgbClr val="FFFB00"/>
                  </a:solidFill>
                  <a:latin typeface="DIN Alternate"/>
                  <a:ea typeface="DIN Alternate"/>
                  <a:cs typeface="DIN Alternate"/>
                  <a:sym typeface="DIN Alternate"/>
                </a:rPr>
                <a:t>Azaléias</a:t>
              </a:r>
            </a:p>
          </p:txBody>
        </p:sp>
        <p:sp>
          <p:nvSpPr>
            <p:cNvPr id="48" name="Shape 48"/>
            <p:cNvSpPr/>
            <p:nvPr/>
          </p:nvSpPr>
          <p:spPr>
            <a:xfrm>
              <a:off x="0" y="419100"/>
              <a:ext cx="930452" cy="0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600"/>
              </a:pPr>
              <a:endParaRPr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2374742" y="2221849"/>
            <a:ext cx="3854125" cy="838201"/>
            <a:chOff x="0" y="0"/>
            <a:chExt cx="3854123" cy="838200"/>
          </a:xfrm>
        </p:grpSpPr>
        <p:sp>
          <p:nvSpPr>
            <p:cNvPr id="50" name="Shape 50"/>
            <p:cNvSpPr/>
            <p:nvPr/>
          </p:nvSpPr>
          <p:spPr>
            <a:xfrm>
              <a:off x="1325242" y="-1"/>
              <a:ext cx="2528882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500">
                  <a:solidFill>
                    <a:srgbClr val="FFFB00"/>
                  </a:solidFill>
                  <a:latin typeface="DIN Alternate"/>
                  <a:ea typeface="DIN Alternate"/>
                  <a:cs typeface="DIN Alternate"/>
                  <a:sym typeface="DIN Alternate"/>
                </a:rPr>
                <a:t>Rua Gen. Div.</a:t>
              </a:r>
            </a:p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500">
                  <a:solidFill>
                    <a:srgbClr val="FFFB00"/>
                  </a:solidFill>
                  <a:latin typeface="DIN Alternate"/>
                  <a:ea typeface="DIN Alternate"/>
                  <a:cs typeface="DIN Alternate"/>
                  <a:sym typeface="DIN Alternate"/>
                </a:rPr>
                <a:t>Euclydes P. Bueno</a:t>
              </a:r>
            </a:p>
          </p:txBody>
        </p:sp>
        <p:sp>
          <p:nvSpPr>
            <p:cNvPr id="51" name="Shape 51"/>
            <p:cNvSpPr/>
            <p:nvPr/>
          </p:nvSpPr>
          <p:spPr>
            <a:xfrm flipV="1">
              <a:off x="0" y="419099"/>
              <a:ext cx="1341513" cy="2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600"/>
              </a:pPr>
              <a:endParaRPr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1551718" y="3560540"/>
            <a:ext cx="1783501" cy="1840359"/>
            <a:chOff x="0" y="0"/>
            <a:chExt cx="1783500" cy="1840357"/>
          </a:xfrm>
        </p:grpSpPr>
        <p:sp>
          <p:nvSpPr>
            <p:cNvPr id="53" name="Shape 53"/>
            <p:cNvSpPr/>
            <p:nvPr/>
          </p:nvSpPr>
          <p:spPr>
            <a:xfrm>
              <a:off x="-1" y="1002157"/>
              <a:ext cx="1783502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500">
                  <a:solidFill>
                    <a:srgbClr val="FFFB00"/>
                  </a:solidFill>
                  <a:latin typeface="DIN Alternate"/>
                  <a:ea typeface="DIN Alternate"/>
                  <a:cs typeface="DIN Alternate"/>
                  <a:sym typeface="DIN Alternate"/>
                </a:rPr>
                <a:t>Avenida</a:t>
              </a:r>
            </a:p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500">
                  <a:solidFill>
                    <a:srgbClr val="FFFB00"/>
                  </a:solidFill>
                  <a:latin typeface="DIN Alternate"/>
                  <a:ea typeface="DIN Alternate"/>
                  <a:cs typeface="DIN Alternate"/>
                  <a:sym typeface="DIN Alternate"/>
                </a:rPr>
                <a:t>Kurt Meinert</a:t>
              </a:r>
            </a:p>
          </p:txBody>
        </p:sp>
        <p:sp>
          <p:nvSpPr>
            <p:cNvPr id="54" name="Shape 54"/>
            <p:cNvSpPr/>
            <p:nvPr/>
          </p:nvSpPr>
          <p:spPr>
            <a:xfrm flipH="1">
              <a:off x="1094297" y="-1"/>
              <a:ext cx="630329" cy="1076167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600"/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5713308" y="5398407"/>
            <a:ext cx="3757241" cy="838201"/>
            <a:chOff x="0" y="0"/>
            <a:chExt cx="3757239" cy="838200"/>
          </a:xfrm>
        </p:grpSpPr>
        <p:sp>
          <p:nvSpPr>
            <p:cNvPr id="56" name="Shape 56"/>
            <p:cNvSpPr/>
            <p:nvPr/>
          </p:nvSpPr>
          <p:spPr>
            <a:xfrm>
              <a:off x="1298896" y="-1"/>
              <a:ext cx="2458344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500">
                  <a:solidFill>
                    <a:srgbClr val="FFFB00"/>
                  </a:solidFill>
                  <a:latin typeface="DIN Alternate"/>
                  <a:ea typeface="DIN Alternate"/>
                  <a:cs typeface="DIN Alternate"/>
                  <a:sym typeface="DIN Alternate"/>
                </a:rPr>
                <a:t>Rua João Luiz de</a:t>
              </a:r>
            </a:p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500">
                  <a:solidFill>
                    <a:srgbClr val="FFFB00"/>
                  </a:solidFill>
                  <a:latin typeface="DIN Alternate"/>
                  <a:ea typeface="DIN Alternate"/>
                  <a:cs typeface="DIN Alternate"/>
                  <a:sym typeface="DIN Alternate"/>
                </a:rPr>
                <a:t>Miranda Coutinho</a:t>
              </a:r>
            </a:p>
          </p:txBody>
        </p:sp>
        <p:sp>
          <p:nvSpPr>
            <p:cNvPr id="57" name="Shape 57"/>
            <p:cNvSpPr/>
            <p:nvPr/>
          </p:nvSpPr>
          <p:spPr>
            <a:xfrm flipV="1">
              <a:off x="0" y="419099"/>
              <a:ext cx="1278188" cy="2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600"/>
              </a:pPr>
              <a:endParaRPr/>
            </a:p>
          </p:txBody>
        </p: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1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1" animBg="1" advAuto="0"/>
      <p:bldP spid="52" grpId="2" animBg="1" advAuto="0"/>
      <p:bldP spid="55" grpId="3" animBg="1" advAuto="0"/>
      <p:bldP spid="58" grpId="4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8137" y="147731"/>
            <a:ext cx="1008117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hape 61"/>
          <p:cNvSpPr/>
          <p:nvPr/>
        </p:nvSpPr>
        <p:spPr>
          <a:xfrm>
            <a:off x="6836711" y="4406899"/>
            <a:ext cx="2379378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rgbClr val="000000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 lvl="0">
              <a:defRPr sz="1800"/>
            </a:pPr>
            <a:r>
              <a:rPr sz="2200"/>
              <a:t>Bairro Kurt Meinert</a:t>
            </a:r>
          </a:p>
        </p:txBody>
      </p:sp>
      <p:sp>
        <p:nvSpPr>
          <p:cNvPr id="62" name="Shape 62"/>
          <p:cNvSpPr/>
          <p:nvPr/>
        </p:nvSpPr>
        <p:spPr>
          <a:xfrm>
            <a:off x="2876619" y="6129866"/>
            <a:ext cx="2895613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rgbClr val="000000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 lvl="0">
              <a:defRPr sz="1800"/>
            </a:pPr>
            <a:r>
              <a:rPr sz="2200"/>
              <a:t>Bairro Paranaguamirim</a:t>
            </a:r>
          </a:p>
        </p:txBody>
      </p:sp>
      <p:sp>
        <p:nvSpPr>
          <p:cNvPr id="63" name="Shape 63"/>
          <p:cNvSpPr/>
          <p:nvPr/>
        </p:nvSpPr>
        <p:spPr>
          <a:xfrm>
            <a:off x="499272" y="546100"/>
            <a:ext cx="4724922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DESCRIÇÃO DE LIMITES</a:t>
            </a:r>
          </a:p>
        </p:txBody>
      </p:sp>
    </p:spTree>
  </p:cSld>
  <p:clrMapOvr>
    <a:masterClrMapping/>
  </p:clrMapOvr>
  <p:transition xmlns:p14="http://schemas.microsoft.com/office/powerpoint/2010/main" spd="slow" advClick="0" advTm="0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1" animBg="1" advAuto="0"/>
      <p:bldP spid="61" grpId="3" animBg="1" advAuto="0"/>
      <p:bldP spid="62" grpId="2" animBg="1" advAuto="0"/>
      <p:bldP spid="63" grpId="4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asted-image.pdf"/>
          <p:cNvPicPr/>
          <p:nvPr/>
        </p:nvPicPr>
        <p:blipFill>
          <a:blip r:embed="rId2">
            <a:alphaModFix amt="33427"/>
            <a:extLst/>
          </a:blip>
          <a:stretch>
            <a:fillRect/>
          </a:stretch>
        </p:blipFill>
        <p:spPr>
          <a:xfrm>
            <a:off x="1158137" y="147731"/>
            <a:ext cx="1008117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hape 66"/>
          <p:cNvSpPr/>
          <p:nvPr/>
        </p:nvSpPr>
        <p:spPr>
          <a:xfrm>
            <a:off x="6836711" y="4406899"/>
            <a:ext cx="2379378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200">
                <a:solidFill>
                  <a:srgbClr val="000000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 lvl="0">
              <a:defRPr sz="1800"/>
            </a:pPr>
            <a:r>
              <a:rPr sz="2200"/>
              <a:t>Bairro Kurt Meinert</a:t>
            </a:r>
          </a:p>
        </p:txBody>
      </p:sp>
      <p:sp>
        <p:nvSpPr>
          <p:cNvPr id="67" name="Shape 67"/>
          <p:cNvSpPr/>
          <p:nvPr/>
        </p:nvSpPr>
        <p:spPr>
          <a:xfrm>
            <a:off x="2876619" y="6129866"/>
            <a:ext cx="2895613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200">
                <a:solidFill>
                  <a:srgbClr val="000000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 lvl="0">
              <a:defRPr sz="1800"/>
            </a:pPr>
            <a:r>
              <a:rPr sz="2200"/>
              <a:t>Bairro Paranaguamirim</a:t>
            </a:r>
          </a:p>
        </p:txBody>
      </p:sp>
      <p:sp>
        <p:nvSpPr>
          <p:cNvPr id="68" name="Shape 68"/>
          <p:cNvSpPr/>
          <p:nvPr/>
        </p:nvSpPr>
        <p:spPr>
          <a:xfrm>
            <a:off x="695951" y="2133289"/>
            <a:ext cx="11411943" cy="363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just" defTabSz="45720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rPr>
              <a:t>Bairro Kurt Meinert</a:t>
            </a:r>
          </a:p>
          <a:p>
            <a:pPr lvl="0" algn="just" defTabSz="457200">
              <a:defRPr sz="1800">
                <a:solidFill>
                  <a:srgbClr val="000000"/>
                </a:solidFill>
              </a:defRPr>
            </a:pPr>
            <a:endParaRPr sz="2400">
              <a:solidFill>
                <a:srgbClr val="FFFFFF"/>
              </a:solidFill>
              <a:latin typeface="DIN Alternate"/>
              <a:ea typeface="DIN Alternate"/>
              <a:cs typeface="DIN Alternate"/>
              <a:sym typeface="DIN Alternate"/>
            </a:endParaRPr>
          </a:p>
          <a:p>
            <a:pPr lvl="0" algn="just" defTabSz="45720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rPr>
              <a:t>Inicia no entroncamento da Rua Rio Velho com a Rua das Azaléias; segue, sentido sudeste, pela Rua das Azaléias e Rua General de Divisão Euclydes P. Bueno até o entroncamento com a Avenida Kurt Meinert, segue, sentido leste, pela Avenida Kurt Meinert até o entroncamento com a Rua João Luiz de Miranda Coutinho; segue pela Rua João Luiz de Miranda Coutinho, sentido sudeste, até encontrar a linha demarcatória do perímetro Urbano de Joinville; segue por esta linha, sentido anti-horário, até encontrar a Rua Rio Velho; segue pela Rua Rio Velho, sentido sudoeste, até o ponto incial.</a:t>
            </a:r>
            <a:endParaRPr sz="2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" name="Shape 69"/>
          <p:cNvSpPr/>
          <p:nvPr/>
        </p:nvSpPr>
        <p:spPr>
          <a:xfrm>
            <a:off x="694103" y="2137398"/>
            <a:ext cx="11390240" cy="617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just" defTabSz="45720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rPr>
              <a:t>Bairro Paranaguamirim </a:t>
            </a:r>
          </a:p>
          <a:p>
            <a:pPr lvl="0" algn="just" defTabSz="457200">
              <a:defRPr sz="1800">
                <a:solidFill>
                  <a:srgbClr val="000000"/>
                </a:solidFill>
              </a:defRPr>
            </a:pPr>
            <a:endParaRPr sz="2400">
              <a:solidFill>
                <a:srgbClr val="FFFFFF"/>
              </a:solidFill>
              <a:latin typeface="DIN Alternate"/>
              <a:ea typeface="DIN Alternate"/>
              <a:cs typeface="DIN Alternate"/>
              <a:sym typeface="DIN Alternate"/>
            </a:endParaRPr>
          </a:p>
          <a:p>
            <a:pPr lvl="0" algn="just" defTabSz="457200"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DCDEE0"/>
                </a:solidFill>
                <a:latin typeface="Corbel"/>
                <a:ea typeface="Corbel"/>
                <a:cs typeface="Corbel"/>
                <a:sym typeface="Corbel"/>
              </a:rPr>
              <a:t>Inicia na confluência da linha férrea com a projeção do eixo da Rua Arthur Rodrigues, segue sentido nordeste, pela projeção do eixo da Rua Arthur Rodrigues, até o entroncamento com a Rua Monsenhor Gercino;</a:t>
            </a:r>
            <a:r>
              <a:rPr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rPr>
              <a:t> </a:t>
            </a:r>
            <a:r>
              <a:rPr sz="240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rPr>
              <a:t>segue pela Rua Monsenhor Gercino, sentido noroeste, até o entroncamento com a Rua Rio Velho; segue sentido nordeste, pela Rua Rio Velho, até o entroncamento com a Rua das Azaléias; segue, sentido sudeste, pela Rua das Azaléias e Rua Rua General de Divisão Euclydes P. Bueno até o entroncamento com a Avenida Kurt Meinert, segue, sentido leste, pela Avenida Kurt Meinert até o entroncamento com a Rua João Luiz de Miranda Coutinho; segue pela Rua João Luiz de Miranda Coutinho, sentido sudeste, até encontrar a linha demarcatória do perímetro Urbano de Joinville; </a:t>
            </a:r>
            <a:r>
              <a:rPr>
                <a:solidFill>
                  <a:srgbClr val="DCDEE0"/>
                </a:solidFill>
                <a:latin typeface="Corbel"/>
                <a:ea typeface="Corbel"/>
                <a:cs typeface="Corbel"/>
                <a:sym typeface="Corbel"/>
              </a:rPr>
              <a:t>segue pela linha demarcatória do Perímetro Urbano de Joinville, sentido horário, até encontrar até o Marco Geográfico do IBGE, com coordenadas 26º21`57,00" latitude e 48º47`32,00" longitude, segue em linha reta na direção noroeste até a cota 128 e coordenadas 26º21`45,96" e 48º47`44,47"; deste ponto, em linha reta, segue no sentido noroeste até a cota 95 e coordenadas 26º21`33,84" e 48º47`52,89"; deste, em linha reta, segue em direção norte até a cota 60 e coordenadas 26º21`26,39" e 48º47`51,87"; deste, em linha reta, segue em direção noroeste até a cota 77 e coordenadas 26º21`19,86" e 48º47`54,32"; deste, em linha reta, segue em direção norte até a cota 75 e coordenadas 26º21`15,98" e 48º47`54,10"; deste, em linha reta, segue em direção noroeste até a cota 78 e coordenadas 26º21`09,37" e 48º47`56,37" e deste, em linha reta, segue em direção noroeste até a cota 14 e coordenadas 26º20`58,34" e 48º48`06,87" encontrando-se com o ponto de origem.</a:t>
            </a:r>
          </a:p>
        </p:txBody>
      </p:sp>
      <p:sp>
        <p:nvSpPr>
          <p:cNvPr id="70" name="Shape 70"/>
          <p:cNvSpPr/>
          <p:nvPr/>
        </p:nvSpPr>
        <p:spPr>
          <a:xfrm>
            <a:off x="499272" y="546100"/>
            <a:ext cx="4724922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DESCRIÇÃO DE LIMITES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1" dur="1000" fill="hold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1" animBg="1" advAuto="0"/>
      <p:bldP spid="68" grpId="2" animBg="1" advAuto="0"/>
      <p:bldP spid="69" grpId="3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8137" y="147731"/>
            <a:ext cx="1008117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Shape 73"/>
          <p:cNvSpPr/>
          <p:nvPr/>
        </p:nvSpPr>
        <p:spPr>
          <a:xfrm>
            <a:off x="6836711" y="4406899"/>
            <a:ext cx="2379378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rgbClr val="000000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 lvl="0">
              <a:defRPr sz="1800"/>
            </a:pPr>
            <a:r>
              <a:rPr sz="2200"/>
              <a:t>Bairro Kurt Meinert</a:t>
            </a:r>
          </a:p>
        </p:txBody>
      </p:sp>
      <p:sp>
        <p:nvSpPr>
          <p:cNvPr id="74" name="Shape 74"/>
          <p:cNvSpPr/>
          <p:nvPr/>
        </p:nvSpPr>
        <p:spPr>
          <a:xfrm>
            <a:off x="2876619" y="6129866"/>
            <a:ext cx="2895613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rgbClr val="000000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 lvl="0">
              <a:defRPr sz="1800"/>
            </a:pPr>
            <a:r>
              <a:rPr sz="2200"/>
              <a:t>Bairro Paranaguamirim</a:t>
            </a:r>
          </a:p>
        </p:txBody>
      </p:sp>
      <p:sp>
        <p:nvSpPr>
          <p:cNvPr id="75" name="Shape 75"/>
          <p:cNvSpPr/>
          <p:nvPr/>
        </p:nvSpPr>
        <p:spPr>
          <a:xfrm>
            <a:off x="520592" y="546100"/>
            <a:ext cx="4682283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DADOS E ESTATÍSTICAS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1" animBg="1" advAuto="0"/>
      <p:bldP spid="73" grpId="3" animBg="1" advAuto="0"/>
      <p:bldP spid="74" grpId="2" animBg="1" advAuto="0"/>
      <p:bldP spid="75" grpId="4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" name="Chart 77"/>
          <p:cNvGraphicFramePr/>
          <p:nvPr>
            <p:extLst>
              <p:ext uri="{D42A27DB-BD31-4B8C-83A1-F6EECF244321}">
                <p14:modId xmlns:p14="http://schemas.microsoft.com/office/powerpoint/2010/main" val="2671145792"/>
              </p:ext>
            </p:extLst>
          </p:nvPr>
        </p:nvGraphicFramePr>
        <p:xfrm>
          <a:off x="1051792" y="1424313"/>
          <a:ext cx="10595453" cy="6973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8" name="Shape 78"/>
          <p:cNvSpPr/>
          <p:nvPr/>
        </p:nvSpPr>
        <p:spPr>
          <a:xfrm>
            <a:off x="0" y="0"/>
            <a:ext cx="1486910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400" dirty="0">
                <a:solidFill>
                  <a:srgbClr val="FFFFFF"/>
                </a:solidFill>
              </a:rPr>
              <a:t>Área</a:t>
            </a:r>
          </a:p>
        </p:txBody>
      </p:sp>
      <p:sp>
        <p:nvSpPr>
          <p:cNvPr id="79" name="Shape 79"/>
          <p:cNvSpPr/>
          <p:nvPr/>
        </p:nvSpPr>
        <p:spPr>
          <a:xfrm>
            <a:off x="11357140" y="9262039"/>
            <a:ext cx="1473734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i="0">
                <a:solidFill>
                  <a:srgbClr val="000000"/>
                </a:solidFill>
              </a:defRPr>
            </a:pPr>
            <a:r>
              <a:rPr i="1">
                <a:solidFill>
                  <a:srgbClr val="FFFFFF"/>
                </a:solidFill>
              </a:rPr>
              <a:t>Fonte: IPPUJ</a:t>
            </a:r>
          </a:p>
        </p:txBody>
      </p:sp>
      <p:sp>
        <p:nvSpPr>
          <p:cNvPr id="80" name="Shape 80"/>
          <p:cNvSpPr/>
          <p:nvPr/>
        </p:nvSpPr>
        <p:spPr>
          <a:xfrm>
            <a:off x="3711276" y="5496983"/>
            <a:ext cx="1034685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900">
                <a:solidFill>
                  <a:srgbClr val="FFFFFF"/>
                </a:solidFill>
              </a:rPr>
              <a:t>36%</a:t>
            </a:r>
          </a:p>
        </p:txBody>
      </p:sp>
      <p:sp>
        <p:nvSpPr>
          <p:cNvPr id="81" name="Shape 81"/>
          <p:cNvSpPr/>
          <p:nvPr/>
        </p:nvSpPr>
        <p:spPr>
          <a:xfrm>
            <a:off x="7953076" y="4870450"/>
            <a:ext cx="1034685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900">
                <a:solidFill>
                  <a:srgbClr val="FFFFFF"/>
                </a:solidFill>
              </a:rPr>
              <a:t>64%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9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1" animBg="1" advAuto="0"/>
      <p:bldP spid="79" grpId="4" animBg="1" advAuto="0"/>
      <p:bldP spid="80" grpId="2" animBg="1" advAuto="0"/>
      <p:bldP spid="81" grpId="3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" name="Chart 83"/>
          <p:cNvGraphicFramePr/>
          <p:nvPr/>
        </p:nvGraphicFramePr>
        <p:xfrm>
          <a:off x="1051792" y="1424313"/>
          <a:ext cx="10595453" cy="6973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4" name="Shape 84"/>
          <p:cNvSpPr/>
          <p:nvPr/>
        </p:nvSpPr>
        <p:spPr>
          <a:xfrm>
            <a:off x="0" y="14487"/>
            <a:ext cx="4165942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400" dirty="0">
                <a:solidFill>
                  <a:srgbClr val="FFFFFF"/>
                </a:solidFill>
              </a:rPr>
              <a:t>Área Ocupada</a:t>
            </a:r>
          </a:p>
        </p:txBody>
      </p:sp>
      <p:sp>
        <p:nvSpPr>
          <p:cNvPr id="85" name="Shape 85"/>
          <p:cNvSpPr/>
          <p:nvPr/>
        </p:nvSpPr>
        <p:spPr>
          <a:xfrm>
            <a:off x="11357140" y="9262039"/>
            <a:ext cx="1473734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i="0">
                <a:solidFill>
                  <a:srgbClr val="000000"/>
                </a:solidFill>
              </a:defRPr>
            </a:pPr>
            <a:r>
              <a:rPr i="1">
                <a:solidFill>
                  <a:srgbClr val="FFFFFF"/>
                </a:solidFill>
              </a:rPr>
              <a:t>Fonte: IPPUJ</a:t>
            </a:r>
          </a:p>
        </p:txBody>
      </p:sp>
    </p:spTree>
  </p:cSld>
  <p:clrMapOvr>
    <a:masterClrMapping/>
  </p:clrMapOvr>
  <p:transition xmlns:p14="http://schemas.microsoft.com/office/powerpoint/2010/main" spd="med">
    <p:wip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1" animBg="1" advAuto="0"/>
      <p:bldP spid="85" grpId="2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770</Words>
  <Application>Microsoft Macintosh PowerPoint</Application>
  <PresentationFormat>Custom</PresentationFormat>
  <Paragraphs>107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Black</vt:lpstr>
      <vt:lpstr>Audiência Pública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Audiência Pública</dc:title>
  <cp:lastModifiedBy>OSMAR LEON SILIVI JR</cp:lastModifiedBy>
  <cp:revision>3</cp:revision>
  <dcterms:modified xsi:type="dcterms:W3CDTF">2015-06-24T10:57:34Z</dcterms:modified>
</cp:coreProperties>
</file>