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2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5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7928-5437-4092-A3E4-B801D82A3BFA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51E1-4105-4FE8-81A2-2700CDEDDF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92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7928-5437-4092-A3E4-B801D82A3BFA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51E1-4105-4FE8-81A2-2700CDEDDF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24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7928-5437-4092-A3E4-B801D82A3BFA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51E1-4105-4FE8-81A2-2700CDEDDF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71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7928-5437-4092-A3E4-B801D82A3BFA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51E1-4105-4FE8-81A2-2700CDEDDF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37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7928-5437-4092-A3E4-B801D82A3BFA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51E1-4105-4FE8-81A2-2700CDEDDF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2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7928-5437-4092-A3E4-B801D82A3BFA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51E1-4105-4FE8-81A2-2700CDEDDF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02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7928-5437-4092-A3E4-B801D82A3BFA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51E1-4105-4FE8-81A2-2700CDEDDF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53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7928-5437-4092-A3E4-B801D82A3BFA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51E1-4105-4FE8-81A2-2700CDEDDF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2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7928-5437-4092-A3E4-B801D82A3BFA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51E1-4105-4FE8-81A2-2700CDEDDF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26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7928-5437-4092-A3E4-B801D82A3BFA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51E1-4105-4FE8-81A2-2700CDEDDF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83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7928-5437-4092-A3E4-B801D82A3BFA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51E1-4105-4FE8-81A2-2700CDEDDF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91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67928-5437-4092-A3E4-B801D82A3BFA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51E1-4105-4FE8-81A2-2700CDEDDF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21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8368231" y="-3332"/>
            <a:ext cx="3823769" cy="18073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691327" y="-8485"/>
            <a:ext cx="3500673" cy="15081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800" b="1" dirty="0"/>
              <a:t>SEÇÃO II </a:t>
            </a:r>
            <a:endParaRPr lang="pt-BR" sz="2800" b="1" dirty="0" smtClean="0"/>
          </a:p>
          <a:p>
            <a:pPr algn="ctr"/>
            <a:r>
              <a:rPr lang="pt-BR" sz="3200" b="1" dirty="0" smtClean="0"/>
              <a:t>DA </a:t>
            </a:r>
            <a:r>
              <a:rPr lang="pt-BR" sz="3200" b="1" dirty="0"/>
              <a:t>EDUCAÇÃO E INOVAÇÃO</a:t>
            </a:r>
            <a:endParaRPr lang="pt-BR" sz="32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1185" y="164694"/>
            <a:ext cx="4578357" cy="1514897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/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3627235" y="148276"/>
            <a:ext cx="4641410" cy="165576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600" dirty="0"/>
              <a:t>PLANO DIRETOR DO MUNICÍPIO DE </a:t>
            </a:r>
            <a:r>
              <a:rPr lang="pt-BR" sz="1600" dirty="0" smtClean="0"/>
              <a:t>JOINVILLE</a:t>
            </a:r>
          </a:p>
          <a:p>
            <a:pPr marL="0" indent="0" algn="just">
              <a:buNone/>
            </a:pPr>
            <a:r>
              <a:rPr lang="pt-BR" sz="1600" dirty="0" smtClean="0"/>
              <a:t>          </a:t>
            </a:r>
          </a:p>
          <a:p>
            <a:pPr algn="just"/>
            <a:r>
              <a:rPr lang="pt-BR" sz="1600" dirty="0" smtClean="0"/>
              <a:t>Exigências legais: - Art. 182 CF; </a:t>
            </a:r>
          </a:p>
          <a:p>
            <a:pPr marL="0" indent="0" algn="just">
              <a:buNone/>
            </a:pPr>
            <a:r>
              <a:rPr lang="pt-BR" sz="1600" dirty="0" smtClean="0"/>
              <a:t>- Constituição do Estado de Santa Catarina (art. 141);</a:t>
            </a:r>
          </a:p>
          <a:p>
            <a:pPr marL="0" indent="0" algn="just">
              <a:buNone/>
            </a:pPr>
            <a:r>
              <a:rPr lang="pt-BR" sz="1600" dirty="0" smtClean="0"/>
              <a:t> - Lei Orgânica do Município </a:t>
            </a:r>
          </a:p>
          <a:p>
            <a:pPr marL="0" indent="0" algn="just">
              <a:buNone/>
            </a:pPr>
            <a:r>
              <a:rPr lang="pt-BR" sz="1600" dirty="0" smtClean="0"/>
              <a:t>- Estatuto da Cidade - Lei nº 10.257, de 10 de julho de 2001</a:t>
            </a:r>
            <a:endParaRPr lang="pt-BR" sz="1600" dirty="0"/>
          </a:p>
        </p:txBody>
      </p:sp>
      <p:pic>
        <p:nvPicPr>
          <p:cNvPr id="1026" name="Picture 2" descr="Joinville tem 85% dos alunos da rede municipal frequentando as escolas |  NSC Tota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2" b="24718"/>
          <a:stretch/>
        </p:blipFill>
        <p:spPr bwMode="auto">
          <a:xfrm>
            <a:off x="0" y="1991761"/>
            <a:ext cx="12192000" cy="485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0" y="1991761"/>
            <a:ext cx="12192000" cy="4850639"/>
          </a:xfrm>
          <a:prstGeom prst="rect">
            <a:avLst/>
          </a:prstGeom>
          <a:solidFill>
            <a:srgbClr val="002060">
              <a:alpha val="56000"/>
            </a:srgb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23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886" y="832919"/>
            <a:ext cx="10991661" cy="5190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5400" dirty="0"/>
              <a:t>IV - Observando o seguinte plano relacionado à educação e inovação:  </a:t>
            </a:r>
          </a:p>
          <a:p>
            <a:pPr marL="0" indent="0">
              <a:buNone/>
            </a:pPr>
            <a:r>
              <a:rPr lang="pt-BR" sz="5400" dirty="0"/>
              <a:t>a) Plano Municipal de Educação e demais atos reguladores dos sistemas de ensino;   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053" y="5608621"/>
            <a:ext cx="3775901" cy="124937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97964"/>
            <a:ext cx="2996697" cy="734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97964"/>
            <a:ext cx="2888055" cy="61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/>
              <a:t>SEÇÃO II </a:t>
            </a:r>
            <a:endParaRPr lang="pt-BR" sz="1600" b="1" dirty="0" smtClean="0"/>
          </a:p>
          <a:p>
            <a:pPr algn="ctr"/>
            <a:r>
              <a:rPr lang="pt-BR" b="1" dirty="0" smtClean="0"/>
              <a:t>DA </a:t>
            </a:r>
            <a:r>
              <a:rPr lang="pt-BR" b="1" dirty="0"/>
              <a:t>EDUCAÇÃO E INOVAÇÃO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127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886" y="832919"/>
            <a:ext cx="10991661" cy="5190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dirty="0"/>
              <a:t>Art. 20 A efetividade das ações relacionadas à Educação e inovação deverá ser avaliada através de indicadores e metas que demonstrem:  </a:t>
            </a:r>
          </a:p>
          <a:p>
            <a:pPr marL="0" indent="0">
              <a:buNone/>
            </a:pPr>
            <a:r>
              <a:rPr lang="pt-BR" sz="3200" dirty="0"/>
              <a:t>I - redução do índice de analfabetismo;  </a:t>
            </a:r>
          </a:p>
          <a:p>
            <a:pPr marL="0" indent="0">
              <a:buNone/>
            </a:pPr>
            <a:r>
              <a:rPr lang="pt-BR" sz="3200" dirty="0"/>
              <a:t>II - aumento do percentual de cidadãos que acessam e permanecem na escola até o término do curso em todas as etapas e modalidades de ensino (taxa de matrícula, taxa de aprovação/reprovação, taxa de abandono e taxa distorção idade/série);  </a:t>
            </a:r>
          </a:p>
          <a:p>
            <a:pPr marL="0" indent="0">
              <a:buNone/>
            </a:pPr>
            <a:r>
              <a:rPr lang="pt-BR" sz="3200" dirty="0"/>
              <a:t>III - aumento do nível de qualificação profissional da população;  </a:t>
            </a:r>
          </a:p>
          <a:p>
            <a:pPr marL="0" indent="0">
              <a:buNone/>
            </a:pPr>
            <a:r>
              <a:rPr lang="pt-BR" sz="3200" dirty="0"/>
              <a:t>IV - aumento do Índice de Desenvolvimento </a:t>
            </a:r>
            <a:r>
              <a:rPr lang="pt-BR" sz="3200" dirty="0" smtClean="0"/>
              <a:t>                                       Humano </a:t>
            </a:r>
            <a:r>
              <a:rPr lang="pt-BR" sz="3200" dirty="0"/>
              <a:t>- IDH; 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053" y="5608621"/>
            <a:ext cx="3775901" cy="124937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97964"/>
            <a:ext cx="2996697" cy="734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97964"/>
            <a:ext cx="2888055" cy="61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/>
              <a:t>SEÇÃO II </a:t>
            </a:r>
            <a:endParaRPr lang="pt-BR" sz="1600" b="1" dirty="0" smtClean="0"/>
          </a:p>
          <a:p>
            <a:pPr algn="ctr"/>
            <a:r>
              <a:rPr lang="pt-BR" b="1" dirty="0" smtClean="0"/>
              <a:t>DA </a:t>
            </a:r>
            <a:r>
              <a:rPr lang="pt-BR" b="1" dirty="0"/>
              <a:t>EDUCAÇÃO E INOVAÇÃO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926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886" y="832919"/>
            <a:ext cx="10991661" cy="5190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400" dirty="0"/>
              <a:t>V - elevação da taxa de escolaridade média da população de 18 a 29 anos;</a:t>
            </a:r>
          </a:p>
          <a:p>
            <a:pPr marL="0" indent="0">
              <a:buNone/>
            </a:pPr>
            <a:r>
              <a:rPr lang="pt-BR" sz="3400" dirty="0"/>
              <a:t>VI - aumento da capacidade de atendimento da Educação Infantil;  </a:t>
            </a:r>
          </a:p>
          <a:p>
            <a:pPr marL="0" indent="0">
              <a:buNone/>
            </a:pPr>
            <a:r>
              <a:rPr lang="pt-BR" sz="3400" dirty="0"/>
              <a:t>VII- elevação dos indicadores de qualidade da Educação Básica resultantes de avaliações externas;  </a:t>
            </a:r>
          </a:p>
          <a:p>
            <a:pPr marL="0" indent="0">
              <a:buNone/>
            </a:pPr>
            <a:r>
              <a:rPr lang="pt-BR" sz="3400" dirty="0"/>
              <a:t>VIII - ampliação do número de parcerias produtivas entre instituições educacionais e entidades empresariais.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053" y="5608621"/>
            <a:ext cx="3775901" cy="124937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97964"/>
            <a:ext cx="2996697" cy="734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97964"/>
            <a:ext cx="2888055" cy="61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/>
              <a:t>SEÇÃO II </a:t>
            </a:r>
            <a:endParaRPr lang="pt-BR" sz="1600" b="1" dirty="0" smtClean="0"/>
          </a:p>
          <a:p>
            <a:pPr algn="ctr"/>
            <a:r>
              <a:rPr lang="pt-BR" b="1" dirty="0" smtClean="0"/>
              <a:t>DA </a:t>
            </a:r>
            <a:r>
              <a:rPr lang="pt-BR" b="1" dirty="0"/>
              <a:t>EDUCAÇÃO E INOVAÇÃO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615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81077"/>
            <a:ext cx="1702051" cy="5432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100091"/>
            <a:ext cx="162518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1400" b="1" dirty="0"/>
              <a:t>SEÇÃO VII</a:t>
            </a:r>
          </a:p>
          <a:p>
            <a:pPr algn="ctr"/>
            <a:r>
              <a:rPr lang="pt-BR" sz="1400" b="1" dirty="0"/>
              <a:t>DA SEGURANÇA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683" y="181077"/>
            <a:ext cx="5265664" cy="174231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35" y="2491758"/>
            <a:ext cx="4791075" cy="3457575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/>
          <a:srcRect l="4208" t="3732" r="4707" b="6244"/>
          <a:stretch/>
        </p:blipFill>
        <p:spPr>
          <a:xfrm>
            <a:off x="4418090" y="2127564"/>
            <a:ext cx="7695447" cy="3730028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287628" y="1923392"/>
            <a:ext cx="4593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/>
              <a:t>camara.joinville.br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197784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886" y="832919"/>
            <a:ext cx="10991661" cy="5190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/>
              <a:t>Art. 18 A Educação que, conforme a Constituição Federal, é direito de todos e dever do Estado e da Família, será promovida e incentivada com a colaboração da sociedade, tendo como objetivo o pleno desenvolvimento da pessoa, seu preparo para o exercício da cidadania e sua qualificação para o trabalho, sendo estabelecidas as seguintes diretrizes: 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053" y="5608621"/>
            <a:ext cx="3775901" cy="124937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97964"/>
            <a:ext cx="2996697" cy="734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97964"/>
            <a:ext cx="2888055" cy="61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/>
              <a:t>SEÇÃO II </a:t>
            </a:r>
            <a:endParaRPr lang="pt-BR" sz="1600" b="1" dirty="0" smtClean="0"/>
          </a:p>
          <a:p>
            <a:pPr algn="ctr"/>
            <a:r>
              <a:rPr lang="pt-BR" b="1" dirty="0" smtClean="0"/>
              <a:t>DA </a:t>
            </a:r>
            <a:r>
              <a:rPr lang="pt-BR" b="1" dirty="0"/>
              <a:t>EDUCAÇÃO E INOVAÇÃO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05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886" y="832919"/>
            <a:ext cx="10991661" cy="5190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 smtClean="0"/>
              <a:t>I </a:t>
            </a:r>
            <a:r>
              <a:rPr lang="pt-BR" dirty="0"/>
              <a:t>fortalecer o órgão municipal de educação para concretizar sua competência na formulação, implantação e gestão de políticas, programas e planos visando reformular e aperfeiçoar os padrões educacionais, apoiados nas novas tecnologias e práticas inovadoras;  </a:t>
            </a:r>
          </a:p>
          <a:p>
            <a:pPr marL="0" indent="0">
              <a:buNone/>
            </a:pPr>
            <a:r>
              <a:rPr lang="pt-BR" dirty="0"/>
              <a:t>II - integrar os projetos e ações da política educacional com as demais políticas e ações públicas de desenvolvimento urbano e rural, econômico e social, promovendo a captação, aplicação e distribuição de recursos para a implementação de ações inovadoras e sustentáveis;  </a:t>
            </a:r>
          </a:p>
          <a:p>
            <a:pPr marL="0" indent="0">
              <a:buNone/>
            </a:pPr>
            <a:r>
              <a:rPr lang="pt-BR" dirty="0"/>
              <a:t>III - integrar o planejamento das redes escolares públicas municipal, estadual, federal e o ordenamento da rede escolar privada, ao planejamento urbano, promovendo a distribuição espacial escolar, de forma a equalizar as condições de acessibilidade aos serviços educacionais entre as diversas regiões da cidade, em todas as etapas </a:t>
            </a:r>
            <a:r>
              <a:rPr lang="pt-BR" dirty="0" smtClean="0"/>
              <a:t>e                                    </a:t>
            </a:r>
            <a:r>
              <a:rPr lang="pt-BR" dirty="0"/>
              <a:t>modalidades de ensino;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053" y="5608621"/>
            <a:ext cx="3775901" cy="124937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97964"/>
            <a:ext cx="2996697" cy="734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97964"/>
            <a:ext cx="2888055" cy="61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/>
              <a:t>SEÇÃO II </a:t>
            </a:r>
            <a:endParaRPr lang="pt-BR" sz="1600" b="1" dirty="0" smtClean="0"/>
          </a:p>
          <a:p>
            <a:pPr algn="ctr"/>
            <a:r>
              <a:rPr lang="pt-BR" b="1" dirty="0" smtClean="0"/>
              <a:t>DA </a:t>
            </a:r>
            <a:r>
              <a:rPr lang="pt-BR" b="1" dirty="0"/>
              <a:t>EDUCAÇÃO E INOVAÇÃO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88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886" y="832919"/>
            <a:ext cx="10991661" cy="5190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4000" dirty="0"/>
              <a:t>IV - expandir e manter em bom estado de conservação as unidades escolares e centros de educação profissional pertencentes a Rede Municipal de Ensino de Joinville;  </a:t>
            </a:r>
          </a:p>
          <a:p>
            <a:pPr marL="0" indent="0">
              <a:buNone/>
            </a:pPr>
            <a:r>
              <a:rPr lang="pt-BR" sz="4000" dirty="0"/>
              <a:t>V - ampliar gradativamente o tempo de permanência dos alunos da Educação Básica nas unidades escolares;  </a:t>
            </a:r>
          </a:p>
          <a:p>
            <a:pPr marL="0" indent="0">
              <a:buNone/>
            </a:pPr>
            <a:r>
              <a:rPr lang="pt-BR" sz="4000" dirty="0"/>
              <a:t>VI - ampliar a oferta de produtos orgânicos na merenda escolar, bem como produtos </a:t>
            </a:r>
            <a:r>
              <a:rPr lang="pt-BR" sz="4000" dirty="0" smtClean="0"/>
              <a:t>                       oriundos </a:t>
            </a:r>
            <a:r>
              <a:rPr lang="pt-BR" sz="4000" dirty="0"/>
              <a:t>da agricultura familiar; 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053" y="5608621"/>
            <a:ext cx="3775901" cy="124937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97964"/>
            <a:ext cx="2996697" cy="734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97964"/>
            <a:ext cx="2888055" cy="61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/>
              <a:t>SEÇÃO II </a:t>
            </a:r>
            <a:endParaRPr lang="pt-BR" sz="1600" b="1" dirty="0" smtClean="0"/>
          </a:p>
          <a:p>
            <a:pPr algn="ctr"/>
            <a:r>
              <a:rPr lang="pt-BR" b="1" dirty="0" smtClean="0"/>
              <a:t>DA </a:t>
            </a:r>
            <a:r>
              <a:rPr lang="pt-BR" b="1" dirty="0"/>
              <a:t>EDUCAÇÃO E INOVAÇÃO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15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886" y="832919"/>
            <a:ext cx="10991661" cy="5190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600" dirty="0"/>
              <a:t>VII - promover a erradicação do analfabetismo e a elevação do tempo médio de escolaridade da população, bem como a alfabetizar todas as crianças até o 3º (terceiro) ano do Ensino Fundamental;  </a:t>
            </a:r>
          </a:p>
          <a:p>
            <a:pPr marL="0" indent="0">
              <a:buNone/>
            </a:pPr>
            <a:r>
              <a:rPr lang="pt-BR" sz="3600" dirty="0"/>
              <a:t>VIII - promover o acesso de jovens e adultos, que não tiveram oportunidade em idade própria, ao ensino  regular,  adequando currículos  e metodologias, ampliando a oferta de vagas integradas à Educação Profissional;  </a:t>
            </a:r>
          </a:p>
          <a:p>
            <a:pPr marL="0" indent="0">
              <a:buNone/>
            </a:pPr>
            <a:r>
              <a:rPr lang="pt-BR" sz="3600" dirty="0"/>
              <a:t>IX - intensificar a política de valorização e qualificação  dos  profissionais da educação; 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053" y="5608621"/>
            <a:ext cx="3775901" cy="124937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97964"/>
            <a:ext cx="2996697" cy="734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97964"/>
            <a:ext cx="2888055" cy="61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/>
              <a:t>SEÇÃO II </a:t>
            </a:r>
            <a:endParaRPr lang="pt-BR" sz="1600" b="1" dirty="0" smtClean="0"/>
          </a:p>
          <a:p>
            <a:pPr algn="ctr"/>
            <a:r>
              <a:rPr lang="pt-BR" b="1" dirty="0" smtClean="0"/>
              <a:t>DA </a:t>
            </a:r>
            <a:r>
              <a:rPr lang="pt-BR" b="1" dirty="0"/>
              <a:t>EDUCAÇÃO E INOVAÇÃO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28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886" y="832919"/>
            <a:ext cx="10991661" cy="5190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600" dirty="0"/>
              <a:t>X - ampliar a oferta de educação infantil e consolidar o Programa Reinventando o Espaço Escolar nas unidades públicas, a fim de ampliar e diversificar os tempos e espaços educativos, oferecendo às crianças maior interação com a natureza e múltiplas oportunidades de aprendizagem;  </a:t>
            </a:r>
          </a:p>
          <a:p>
            <a:pPr marL="0" indent="0">
              <a:buNone/>
            </a:pPr>
            <a:r>
              <a:rPr lang="pt-BR" sz="3600" dirty="0"/>
              <a:t>XI - implantar espaços criativos nas unidades escolares da Rede Municipal de Ensino;  </a:t>
            </a:r>
          </a:p>
          <a:p>
            <a:pPr marL="0" indent="0">
              <a:buNone/>
            </a:pPr>
            <a:r>
              <a:rPr lang="pt-BR" sz="3600" dirty="0"/>
              <a:t>XII - ampliar e fortalecer os Programas: Escola Digital, Educação Plena, Educação Ambiental, Educação </a:t>
            </a:r>
            <a:r>
              <a:rPr lang="pt-BR" sz="3600" dirty="0" smtClean="0"/>
              <a:t>            para </a:t>
            </a:r>
            <a:r>
              <a:rPr lang="pt-BR" sz="3600" dirty="0"/>
              <a:t>o Trânsito e Educação Financeira; 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053" y="5608621"/>
            <a:ext cx="3775901" cy="124937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97964"/>
            <a:ext cx="2996697" cy="734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97964"/>
            <a:ext cx="2888055" cy="61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/>
              <a:t>SEÇÃO II </a:t>
            </a:r>
            <a:endParaRPr lang="pt-BR" sz="1600" b="1" dirty="0" smtClean="0"/>
          </a:p>
          <a:p>
            <a:pPr algn="ctr"/>
            <a:r>
              <a:rPr lang="pt-BR" b="1" dirty="0" smtClean="0"/>
              <a:t>DA </a:t>
            </a:r>
            <a:r>
              <a:rPr lang="pt-BR" b="1" dirty="0"/>
              <a:t>EDUCAÇÃO E INOVAÇÃO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48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886" y="832919"/>
            <a:ext cx="10991661" cy="5190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dirty="0"/>
              <a:t>XIII - garantir o regular funcionamento do Conselho Municipal de Educação (CME), do Conselho de Acompanhamento e Controle Social do Fundo de Manutenção  e Desenvolvimento  do Educação Básica e de Valorização  dos  Profissionais do Magistério (CACS FUNDEB), do Conselho da Alimentação Escolar (CAE) e do Fórum Municipal de Educação (FME);  </a:t>
            </a:r>
          </a:p>
          <a:p>
            <a:pPr marL="0" indent="0">
              <a:buNone/>
            </a:pPr>
            <a:r>
              <a:rPr lang="pt-BR" sz="3200" dirty="0"/>
              <a:t>XIV - planejar e executar políticas públicas a fim de cumprir as metas, estratégias e prazos estabelecidos nos planos educacionais vigentes;  </a:t>
            </a:r>
          </a:p>
          <a:p>
            <a:pPr marL="0" indent="0">
              <a:buNone/>
            </a:pPr>
            <a:r>
              <a:rPr lang="pt-BR" sz="3200" dirty="0"/>
              <a:t>XV - realizar o monitoramento e avaliação do Plano Municipal de Educação atendendo ao disposto na Lei nº 8.043/2015;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053" y="5608621"/>
            <a:ext cx="3775901" cy="124937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97964"/>
            <a:ext cx="2996697" cy="734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97964"/>
            <a:ext cx="2888055" cy="61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/>
              <a:t>SEÇÃO II </a:t>
            </a:r>
            <a:endParaRPr lang="pt-BR" sz="1600" b="1" dirty="0" smtClean="0"/>
          </a:p>
          <a:p>
            <a:pPr algn="ctr"/>
            <a:r>
              <a:rPr lang="pt-BR" b="1" dirty="0" smtClean="0"/>
              <a:t>DA </a:t>
            </a:r>
            <a:r>
              <a:rPr lang="pt-BR" b="1" dirty="0"/>
              <a:t>EDUCAÇÃO E INOVAÇÃO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787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886" y="832919"/>
            <a:ext cx="10991661" cy="5190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5400" dirty="0"/>
              <a:t>XVI - fortalecer as ações de políticas públicas da Educação Especial na perspectiva da Educação Inclusiva;  </a:t>
            </a:r>
          </a:p>
          <a:p>
            <a:pPr marL="0" indent="0">
              <a:buNone/>
            </a:pPr>
            <a:r>
              <a:rPr lang="pt-BR" sz="5400" dirty="0"/>
              <a:t>XVII - efetivar a acessibilidade e mobilidade nas unidades escolares da Rede Municipal de Ensino.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053" y="5608621"/>
            <a:ext cx="3775901" cy="124937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97964"/>
            <a:ext cx="2996697" cy="734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97964"/>
            <a:ext cx="2888055" cy="61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/>
              <a:t>SEÇÃO II </a:t>
            </a:r>
            <a:endParaRPr lang="pt-BR" sz="1600" b="1" dirty="0" smtClean="0"/>
          </a:p>
          <a:p>
            <a:pPr algn="ctr"/>
            <a:r>
              <a:rPr lang="pt-BR" b="1" dirty="0" smtClean="0"/>
              <a:t>DA </a:t>
            </a:r>
            <a:r>
              <a:rPr lang="pt-BR" b="1" dirty="0"/>
              <a:t>EDUCAÇÃO E INOVAÇÃO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391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8886" y="832919"/>
            <a:ext cx="10991661" cy="5190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300" dirty="0"/>
              <a:t>Art. 19 No que tange a abrangência do Plano Diretor para o desenvolvimento físico-territorial, buscar-se-á consolidar a Educação utilizando-se das seguintes ações e instrumentos:  </a:t>
            </a:r>
          </a:p>
          <a:p>
            <a:pPr marL="0" indent="0">
              <a:buNone/>
            </a:pPr>
            <a:r>
              <a:rPr lang="pt-BR" sz="3300" dirty="0"/>
              <a:t>I - Lei de Estruturação e Ordenamento Territorial, com a ampliação da oferta e qualificação de áreas destinadas aos equipamentos públicos comunitários de educação;  </a:t>
            </a:r>
          </a:p>
          <a:p>
            <a:pPr marL="0" indent="0">
              <a:buNone/>
            </a:pPr>
            <a:r>
              <a:rPr lang="pt-BR" sz="3300" dirty="0"/>
              <a:t>II - Plano de Infraestrutura e Equipamentos Públicos Urbano e Rural;  </a:t>
            </a:r>
          </a:p>
          <a:p>
            <a:pPr marL="0" indent="0">
              <a:buNone/>
            </a:pPr>
            <a:r>
              <a:rPr lang="pt-BR" sz="3300" dirty="0"/>
              <a:t>III - Instrumentos de Promoção do Desenvolvimento Sustentável promovendo a distribuição equilibrada e bem dimensionada dos equipamentos públicos.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053" y="5608621"/>
            <a:ext cx="3775901" cy="124937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97964"/>
            <a:ext cx="2996697" cy="734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97964"/>
            <a:ext cx="2888055" cy="61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/>
              <a:t>SEÇÃO II </a:t>
            </a:r>
            <a:endParaRPr lang="pt-BR" sz="1600" b="1" dirty="0" smtClean="0"/>
          </a:p>
          <a:p>
            <a:pPr algn="ctr"/>
            <a:r>
              <a:rPr lang="pt-BR" b="1" dirty="0" smtClean="0"/>
              <a:t>DA </a:t>
            </a:r>
            <a:r>
              <a:rPr lang="pt-BR" b="1" dirty="0"/>
              <a:t>EDUCAÇÃO E INOVAÇÃO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93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965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DIRETOR DO MUNICÍPIO DE JOINVILLE</dc:title>
  <dc:creator>Ebnezer Carneiro Lopes</dc:creator>
  <cp:lastModifiedBy>Marcos Junior Pederssetti</cp:lastModifiedBy>
  <cp:revision>35</cp:revision>
  <dcterms:created xsi:type="dcterms:W3CDTF">2021-09-03T19:22:06Z</dcterms:created>
  <dcterms:modified xsi:type="dcterms:W3CDTF">2022-01-24T20:59:27Z</dcterms:modified>
</cp:coreProperties>
</file>